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4"/>
    <p:sldMasterId id="2147483795" r:id="rId5"/>
    <p:sldMasterId id="2147483813" r:id="rId6"/>
  </p:sldMasterIdLst>
  <p:notesMasterIdLst>
    <p:notesMasterId r:id="rId32"/>
  </p:notesMasterIdLst>
  <p:handoutMasterIdLst>
    <p:handoutMasterId r:id="rId33"/>
  </p:handoutMasterIdLst>
  <p:sldIdLst>
    <p:sldId id="733" r:id="rId7"/>
    <p:sldId id="604" r:id="rId8"/>
    <p:sldId id="626" r:id="rId9"/>
    <p:sldId id="259" r:id="rId10"/>
    <p:sldId id="612" r:id="rId11"/>
    <p:sldId id="726" r:id="rId12"/>
    <p:sldId id="622" r:id="rId13"/>
    <p:sldId id="551" r:id="rId14"/>
    <p:sldId id="616" r:id="rId15"/>
    <p:sldId id="614" r:id="rId16"/>
    <p:sldId id="725" r:id="rId17"/>
    <p:sldId id="731" r:id="rId18"/>
    <p:sldId id="732" r:id="rId19"/>
    <p:sldId id="623" r:id="rId20"/>
    <p:sldId id="709" r:id="rId21"/>
    <p:sldId id="629" r:id="rId22"/>
    <p:sldId id="710" r:id="rId23"/>
    <p:sldId id="630" r:id="rId24"/>
    <p:sldId id="728" r:id="rId25"/>
    <p:sldId id="488" r:id="rId26"/>
    <p:sldId id="631" r:id="rId27"/>
    <p:sldId id="711" r:id="rId28"/>
    <p:sldId id="693" r:id="rId29"/>
    <p:sldId id="632" r:id="rId30"/>
    <p:sldId id="634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, Carolyn (Cari)" initials="OC(" lastIdx="6" clrIdx="0">
    <p:extLst>
      <p:ext uri="{19B8F6BF-5375-455C-9EA6-DF929625EA0E}">
        <p15:presenceInfo xmlns:p15="http://schemas.microsoft.com/office/powerpoint/2012/main" userId="Oliver, Carolyn (Cari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2DB"/>
    <a:srgbClr val="24646A"/>
    <a:srgbClr val="1FA8BA"/>
    <a:srgbClr val="3A56BC"/>
    <a:srgbClr val="42F1ED"/>
    <a:srgbClr val="1567B9"/>
    <a:srgbClr val="FAA541"/>
    <a:srgbClr val="E6E6E6"/>
    <a:srgbClr val="224466"/>
    <a:srgbClr val="006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84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4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8" d="100"/>
          <a:sy n="108" d="100"/>
        </p:scale>
        <p:origin x="42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90A52F-37AE-4E6E-BD7A-2013068ED19F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678DE4-D8C8-4078-8CBD-D2F49344A081}">
      <dgm:prSet phldrT="[Text]"/>
      <dgm:spPr>
        <a:xfrm>
          <a:off x="3" y="95672"/>
          <a:ext cx="1335434" cy="1602521"/>
        </a:xfrm>
        <a:prstGeom prst="roundRect">
          <a:avLst>
            <a:gd name="adj" fmla="val 5000"/>
          </a:avLst>
        </a:prstGeom>
        <a:solidFill>
          <a:srgbClr val="4BACC6">
            <a:lumMod val="20000"/>
            <a:lumOff val="80000"/>
          </a:srgbClr>
        </a:solidFill>
        <a:ln w="25400" cap="flat" cmpd="sng" algn="ctr">
          <a:solidFill>
            <a:srgbClr val="4BACC6">
              <a:lumMod val="5000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b="1" dirty="0">
              <a:solidFill>
                <a:srgbClr val="24646A"/>
              </a:solidFill>
              <a:latin typeface="Calibri"/>
              <a:ea typeface="+mn-ea"/>
              <a:cs typeface="+mn-cs"/>
            </a:rPr>
            <a:t>FULL DOSE</a:t>
          </a:r>
        </a:p>
      </dgm:t>
    </dgm:pt>
    <dgm:pt modelId="{8D771B63-6D68-4BE4-ABA5-AD73787E0B01}" type="parTrans" cxnId="{441FE095-065F-4ADC-B89D-A527F97BC82C}">
      <dgm:prSet/>
      <dgm:spPr/>
      <dgm:t>
        <a:bodyPr/>
        <a:lstStyle/>
        <a:p>
          <a:pPr algn="l"/>
          <a:endParaRPr lang="en-US"/>
        </a:p>
      </dgm:t>
    </dgm:pt>
    <dgm:pt modelId="{09BECAC9-06CD-46B8-8CCF-429CC03B4BCC}" type="sibTrans" cxnId="{441FE095-065F-4ADC-B89D-A527F97BC82C}">
      <dgm:prSet/>
      <dgm:spPr/>
      <dgm:t>
        <a:bodyPr/>
        <a:lstStyle/>
        <a:p>
          <a:pPr algn="l"/>
          <a:endParaRPr lang="en-US"/>
        </a:p>
      </dgm:t>
    </dgm:pt>
    <dgm:pt modelId="{DD61973B-1E6B-4F7E-9388-2A97AA384A09}">
      <dgm:prSet phldrT="[Text]" custT="1"/>
      <dgm:spPr>
        <a:xfrm>
          <a:off x="267090" y="95672"/>
          <a:ext cx="994898" cy="16025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 anchor="ctr"/>
        <a:lstStyle/>
        <a:p>
          <a:pPr algn="l"/>
          <a:r>
            <a:rPr lang="en-US" sz="1800" dirty="0">
              <a:solidFill>
                <a:srgbClr val="4BACC6">
                  <a:lumMod val="50000"/>
                </a:srgbClr>
              </a:solidFill>
              <a:latin typeface="Calibri"/>
              <a:ea typeface="+mn-ea"/>
              <a:cs typeface="+mn-cs"/>
            </a:rPr>
            <a:t>The HPV vaccine offers the best protection to girls and boys who complete all the recommended HPV vaccination doses.</a:t>
          </a:r>
        </a:p>
      </dgm:t>
    </dgm:pt>
    <dgm:pt modelId="{24409E8C-0970-4180-AD6E-C990FB4FD26C}" type="parTrans" cxnId="{5AFA5AF7-F68C-4525-986D-AFFD9221AC7D}">
      <dgm:prSet/>
      <dgm:spPr/>
      <dgm:t>
        <a:bodyPr/>
        <a:lstStyle/>
        <a:p>
          <a:pPr algn="l"/>
          <a:endParaRPr lang="en-US"/>
        </a:p>
      </dgm:t>
    </dgm:pt>
    <dgm:pt modelId="{D33B8CE2-5273-4135-A084-7DD08288CA5F}" type="sibTrans" cxnId="{5AFA5AF7-F68C-4525-986D-AFFD9221AC7D}">
      <dgm:prSet/>
      <dgm:spPr/>
      <dgm:t>
        <a:bodyPr/>
        <a:lstStyle/>
        <a:p>
          <a:pPr algn="l"/>
          <a:endParaRPr lang="en-US"/>
        </a:p>
      </dgm:t>
    </dgm:pt>
    <dgm:pt modelId="{6174DF68-3708-45AE-91A3-EC625D5B251B}">
      <dgm:prSet phldrT="[Text]"/>
      <dgm:spPr>
        <a:xfrm>
          <a:off x="1384395" y="89326"/>
          <a:ext cx="1335434" cy="1602521"/>
        </a:xfrm>
        <a:prstGeom prst="roundRect">
          <a:avLst>
            <a:gd name="adj" fmla="val 5000"/>
          </a:avLst>
        </a:prstGeom>
        <a:solidFill>
          <a:srgbClr val="4BACC6">
            <a:lumMod val="20000"/>
            <a:lumOff val="80000"/>
          </a:srgbClr>
        </a:solidFill>
        <a:ln w="25400" cap="flat" cmpd="sng" algn="ctr">
          <a:solidFill>
            <a:srgbClr val="4BACC6">
              <a:lumMod val="5000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b="1" dirty="0">
              <a:solidFill>
                <a:srgbClr val="24646A"/>
              </a:solidFill>
              <a:latin typeface="Calibri"/>
              <a:ea typeface="+mn-ea"/>
              <a:cs typeface="+mn-cs"/>
            </a:rPr>
            <a:t>EFFECTIVE</a:t>
          </a:r>
        </a:p>
      </dgm:t>
    </dgm:pt>
    <dgm:pt modelId="{52A534C9-A782-4CF5-8B32-2B1CF1DD1AD0}" type="parTrans" cxnId="{F1263C81-4975-436F-8874-4705B079B953}">
      <dgm:prSet/>
      <dgm:spPr/>
      <dgm:t>
        <a:bodyPr/>
        <a:lstStyle/>
        <a:p>
          <a:pPr algn="l"/>
          <a:endParaRPr lang="en-US"/>
        </a:p>
      </dgm:t>
    </dgm:pt>
    <dgm:pt modelId="{A7F3F6C9-9110-4BDB-BD70-5E7D84B3B496}" type="sibTrans" cxnId="{F1263C81-4975-436F-8874-4705B079B953}">
      <dgm:prSet/>
      <dgm:spPr/>
      <dgm:t>
        <a:bodyPr/>
        <a:lstStyle/>
        <a:p>
          <a:pPr algn="l"/>
          <a:endParaRPr lang="en-US"/>
        </a:p>
      </dgm:t>
    </dgm:pt>
    <dgm:pt modelId="{B5F546E7-0AB8-47CE-A335-CD4BC8BAB748}">
      <dgm:prSet phldrT="[Text]" custT="1"/>
      <dgm:spPr>
        <a:xfrm>
          <a:off x="1651482" y="89326"/>
          <a:ext cx="994898" cy="16025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 anchor="ctr"/>
        <a:lstStyle/>
        <a:p>
          <a:pPr algn="l"/>
          <a:r>
            <a:rPr lang="en-US" sz="1800" dirty="0">
              <a:solidFill>
                <a:srgbClr val="4BACC6">
                  <a:lumMod val="50000"/>
                </a:srgbClr>
              </a:solidFill>
              <a:latin typeface="Calibri"/>
              <a:ea typeface="+mn-ea"/>
              <a:cs typeface="+mn-cs"/>
            </a:rPr>
            <a:t>Studies have shown that this vaccine provides almost 100% protection against the type of HPV it targets.</a:t>
          </a:r>
        </a:p>
      </dgm:t>
    </dgm:pt>
    <dgm:pt modelId="{EDEB3DB8-74B1-4F5A-80F0-C4BBBF56A65E}" type="parTrans" cxnId="{28C9CA60-7E87-4ADC-8F12-C3837C7C0845}">
      <dgm:prSet/>
      <dgm:spPr/>
      <dgm:t>
        <a:bodyPr/>
        <a:lstStyle/>
        <a:p>
          <a:pPr algn="l"/>
          <a:endParaRPr lang="en-US"/>
        </a:p>
      </dgm:t>
    </dgm:pt>
    <dgm:pt modelId="{1BF225C9-E0FB-4BBA-B617-5EE687839B68}" type="sibTrans" cxnId="{28C9CA60-7E87-4ADC-8F12-C3837C7C0845}">
      <dgm:prSet/>
      <dgm:spPr/>
      <dgm:t>
        <a:bodyPr/>
        <a:lstStyle/>
        <a:p>
          <a:pPr algn="l"/>
          <a:endParaRPr lang="en-US"/>
        </a:p>
      </dgm:t>
    </dgm:pt>
    <dgm:pt modelId="{52F7797C-37E9-4C76-B7C3-92E59834B445}">
      <dgm:prSet phldrT="[Text]"/>
      <dgm:spPr>
        <a:xfrm>
          <a:off x="2766570" y="89326"/>
          <a:ext cx="1335434" cy="1602521"/>
        </a:xfrm>
        <a:prstGeom prst="roundRect">
          <a:avLst>
            <a:gd name="adj" fmla="val 5000"/>
          </a:avLst>
        </a:prstGeom>
        <a:solidFill>
          <a:srgbClr val="4BACC6">
            <a:lumMod val="20000"/>
            <a:lumOff val="80000"/>
          </a:srgbClr>
        </a:solidFill>
        <a:ln w="25400" cap="flat" cmpd="sng" algn="ctr">
          <a:solidFill>
            <a:srgbClr val="4BACC6">
              <a:lumMod val="5000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b="1" dirty="0">
              <a:solidFill>
                <a:srgbClr val="24646A"/>
              </a:solidFill>
              <a:latin typeface="Calibri"/>
              <a:ea typeface="+mn-ea"/>
              <a:cs typeface="+mn-cs"/>
            </a:rPr>
            <a:t>SAFE </a:t>
          </a:r>
        </a:p>
      </dgm:t>
    </dgm:pt>
    <dgm:pt modelId="{D1789642-029F-4CE7-82E2-64173C9E31DC}" type="parTrans" cxnId="{7F467C5F-4515-408E-80B7-5D094552484A}">
      <dgm:prSet/>
      <dgm:spPr/>
      <dgm:t>
        <a:bodyPr/>
        <a:lstStyle/>
        <a:p>
          <a:pPr algn="l"/>
          <a:endParaRPr lang="en-US"/>
        </a:p>
      </dgm:t>
    </dgm:pt>
    <dgm:pt modelId="{E612D54E-6F67-40E4-8D85-7F9F27D70431}" type="sibTrans" cxnId="{7F467C5F-4515-408E-80B7-5D094552484A}">
      <dgm:prSet/>
      <dgm:spPr/>
      <dgm:t>
        <a:bodyPr/>
        <a:lstStyle/>
        <a:p>
          <a:pPr algn="l"/>
          <a:endParaRPr lang="en-US"/>
        </a:p>
      </dgm:t>
    </dgm:pt>
    <dgm:pt modelId="{D90F6288-008E-4D5D-99A7-21EC1E3CB722}">
      <dgm:prSet phldrT="[Text]" custT="1"/>
      <dgm:spPr>
        <a:xfrm>
          <a:off x="3033657" y="89326"/>
          <a:ext cx="994898" cy="16025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 anchor="ctr"/>
        <a:lstStyle/>
        <a:p>
          <a:pPr algn="l"/>
          <a:r>
            <a:rPr lang="en-US" sz="1800" dirty="0">
              <a:solidFill>
                <a:srgbClr val="4BACC6">
                  <a:lumMod val="50000"/>
                </a:srgbClr>
              </a:solidFill>
              <a:latin typeface="Calibri"/>
              <a:ea typeface="+mn-ea"/>
              <a:cs typeface="+mn-cs"/>
            </a:rPr>
            <a:t>The HPV vaccine went through years of extensive safety testing before licensed by the FDA. </a:t>
          </a:r>
        </a:p>
      </dgm:t>
    </dgm:pt>
    <dgm:pt modelId="{A42E5E33-5F0D-4465-827B-327FC372CA1C}" type="parTrans" cxnId="{43443A9E-D5BC-4568-8072-10BA301E00C4}">
      <dgm:prSet/>
      <dgm:spPr/>
      <dgm:t>
        <a:bodyPr/>
        <a:lstStyle/>
        <a:p>
          <a:pPr algn="l"/>
          <a:endParaRPr lang="en-US"/>
        </a:p>
      </dgm:t>
    </dgm:pt>
    <dgm:pt modelId="{71F07D4E-A3A3-4C3F-9B8B-6E8781B07070}" type="sibTrans" cxnId="{43443A9E-D5BC-4568-8072-10BA301E00C4}">
      <dgm:prSet/>
      <dgm:spPr/>
      <dgm:t>
        <a:bodyPr/>
        <a:lstStyle/>
        <a:p>
          <a:pPr algn="l"/>
          <a:endParaRPr lang="en-US"/>
        </a:p>
      </dgm:t>
    </dgm:pt>
    <dgm:pt modelId="{03FF9037-4989-449C-B6F7-5F5136C871D3}">
      <dgm:prSet phldrT="[Text]" custT="1"/>
      <dgm:spPr>
        <a:xfrm>
          <a:off x="4148745" y="89326"/>
          <a:ext cx="1335434" cy="1602521"/>
        </a:xfrm>
        <a:prstGeom prst="roundRect">
          <a:avLst>
            <a:gd name="adj" fmla="val 5000"/>
          </a:avLst>
        </a:prstGeom>
        <a:solidFill>
          <a:srgbClr val="4BACC6">
            <a:lumMod val="20000"/>
            <a:lumOff val="80000"/>
          </a:srgbClr>
        </a:solidFill>
        <a:ln w="25400" cap="flat" cmpd="sng" algn="ctr">
          <a:solidFill>
            <a:srgbClr val="4BACC6">
              <a:lumMod val="50000"/>
            </a:srgbClr>
          </a:solidFill>
          <a:prstDash val="solid"/>
        </a:ln>
        <a:effectLst/>
      </dgm:spPr>
      <dgm:t>
        <a:bodyPr/>
        <a:lstStyle/>
        <a:p>
          <a:pPr algn="l"/>
          <a:endParaRPr lang="en-US" sz="2400" b="1" dirty="0">
            <a:solidFill>
              <a:srgbClr val="4BACC6">
                <a:lumMod val="50000"/>
              </a:srgbClr>
            </a:solidFill>
            <a:latin typeface="Calibri"/>
            <a:ea typeface="+mn-ea"/>
            <a:cs typeface="+mn-cs"/>
          </a:endParaRPr>
        </a:p>
      </dgm:t>
    </dgm:pt>
    <dgm:pt modelId="{360F1A43-9527-48EC-8C9D-511CFF67EC34}" type="parTrans" cxnId="{5D6EB15A-553D-417D-8447-D09E504FC205}">
      <dgm:prSet/>
      <dgm:spPr/>
      <dgm:t>
        <a:bodyPr/>
        <a:lstStyle/>
        <a:p>
          <a:pPr algn="l"/>
          <a:endParaRPr lang="en-US"/>
        </a:p>
      </dgm:t>
    </dgm:pt>
    <dgm:pt modelId="{29AE4C14-82AA-4C67-9FC6-98273495C356}" type="sibTrans" cxnId="{5D6EB15A-553D-417D-8447-D09E504FC205}">
      <dgm:prSet/>
      <dgm:spPr/>
      <dgm:t>
        <a:bodyPr/>
        <a:lstStyle/>
        <a:p>
          <a:pPr algn="l"/>
          <a:endParaRPr lang="en-US"/>
        </a:p>
      </dgm:t>
    </dgm:pt>
    <dgm:pt modelId="{9881FBE5-6EA9-48A5-83F8-F7CB9A717777}">
      <dgm:prSet phldrT="[Text]" custT="1"/>
      <dgm:spPr>
        <a:xfrm>
          <a:off x="4415832" y="89326"/>
          <a:ext cx="994898" cy="160252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 anchor="ctr"/>
        <a:lstStyle/>
        <a:p>
          <a:pPr algn="l"/>
          <a:r>
            <a:rPr lang="en-US" sz="1800" dirty="0">
              <a:solidFill>
                <a:srgbClr val="4BACC6">
                  <a:lumMod val="50000"/>
                </a:srgbClr>
              </a:solidFill>
              <a:latin typeface="Calibri"/>
              <a:ea typeface="+mn-ea"/>
              <a:cs typeface="+mn-cs"/>
            </a:rPr>
            <a:t>Side effects are the ones common to most injectable vaccines: sore arm or itching at the site of injection, headache, high temperature, shivery, feeling sick (nausea).</a:t>
          </a:r>
        </a:p>
      </dgm:t>
    </dgm:pt>
    <dgm:pt modelId="{9CEE60AD-E866-451F-9E73-EECB58065DC3}" type="parTrans" cxnId="{DB7FB571-CB8F-4F9E-AB8C-3B422267BF05}">
      <dgm:prSet/>
      <dgm:spPr/>
      <dgm:t>
        <a:bodyPr/>
        <a:lstStyle/>
        <a:p>
          <a:endParaRPr lang="en-US"/>
        </a:p>
      </dgm:t>
    </dgm:pt>
    <dgm:pt modelId="{68038419-C61A-4CE5-81AD-97DAF1AFC264}" type="sibTrans" cxnId="{DB7FB571-CB8F-4F9E-AB8C-3B422267BF05}">
      <dgm:prSet/>
      <dgm:spPr/>
      <dgm:t>
        <a:bodyPr/>
        <a:lstStyle/>
        <a:p>
          <a:endParaRPr lang="en-US"/>
        </a:p>
      </dgm:t>
    </dgm:pt>
    <dgm:pt modelId="{1BBF2709-D91A-8C4F-AC64-7EEF483D3686}">
      <dgm:prSet phldrT="[Text]"/>
      <dgm:spPr>
        <a:xfrm>
          <a:off x="4148745" y="89326"/>
          <a:ext cx="1335434" cy="1602521"/>
        </a:xfrm>
        <a:solidFill>
          <a:srgbClr val="4BACC6">
            <a:lumMod val="20000"/>
            <a:lumOff val="80000"/>
          </a:srgbClr>
        </a:solidFill>
        <a:ln w="25400" cap="flat" cmpd="sng" algn="ctr">
          <a:solidFill>
            <a:srgbClr val="4BACC6">
              <a:lumMod val="5000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n-US" b="1" dirty="0">
              <a:solidFill>
                <a:srgbClr val="24646A"/>
              </a:solidFill>
              <a:latin typeface="Calibri"/>
              <a:ea typeface="+mn-ea"/>
              <a:cs typeface="+mn-cs"/>
            </a:rPr>
            <a:t>NO COST</a:t>
          </a:r>
        </a:p>
      </dgm:t>
    </dgm:pt>
    <dgm:pt modelId="{D4E725B3-9965-D042-9F47-FD62DBE05062}" type="parTrans" cxnId="{CFC3AF97-07A1-3E44-9D95-A47AE35E1307}">
      <dgm:prSet/>
      <dgm:spPr/>
      <dgm:t>
        <a:bodyPr/>
        <a:lstStyle/>
        <a:p>
          <a:endParaRPr lang="en-US"/>
        </a:p>
      </dgm:t>
    </dgm:pt>
    <dgm:pt modelId="{3CF8C9A2-3715-284C-8850-C272C32AF8E9}" type="sibTrans" cxnId="{CFC3AF97-07A1-3E44-9D95-A47AE35E1307}">
      <dgm:prSet/>
      <dgm:spPr/>
      <dgm:t>
        <a:bodyPr/>
        <a:lstStyle/>
        <a:p>
          <a:endParaRPr lang="en-US"/>
        </a:p>
      </dgm:t>
    </dgm:pt>
    <dgm:pt modelId="{FAC52CE7-AA4D-48E8-BA9C-A00EB3C7BFEA}" type="pres">
      <dgm:prSet presAssocID="{6290A52F-37AE-4E6E-BD7A-2013068ED19F}" presName="Name0" presStyleCnt="0">
        <dgm:presLayoutVars>
          <dgm:dir/>
          <dgm:animLvl val="lvl"/>
          <dgm:resizeHandles val="exact"/>
        </dgm:presLayoutVars>
      </dgm:prSet>
      <dgm:spPr/>
    </dgm:pt>
    <dgm:pt modelId="{5950FCB8-3C05-4CEA-A390-6AA71B4F098C}" type="pres">
      <dgm:prSet presAssocID="{35678DE4-D8C8-4078-8CBD-D2F49344A081}" presName="compositeNode" presStyleCnt="0">
        <dgm:presLayoutVars>
          <dgm:bulletEnabled val="1"/>
        </dgm:presLayoutVars>
      </dgm:prSet>
      <dgm:spPr/>
    </dgm:pt>
    <dgm:pt modelId="{CC88BB10-3AF4-4FE9-BFB1-47B64B21304F}" type="pres">
      <dgm:prSet presAssocID="{35678DE4-D8C8-4078-8CBD-D2F49344A081}" presName="bgRect" presStyleLbl="node1" presStyleIdx="0" presStyleCnt="5" custLinFactNeighborX="-166" custLinFactNeighborY="396"/>
      <dgm:spPr/>
    </dgm:pt>
    <dgm:pt modelId="{CD446E2A-F5DE-416F-8BEF-BC1E02C63E3D}" type="pres">
      <dgm:prSet presAssocID="{35678DE4-D8C8-4078-8CBD-D2F49344A081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D18C0D9E-A12D-4A25-9B7D-FC4E0AEA7728}" type="pres">
      <dgm:prSet presAssocID="{35678DE4-D8C8-4078-8CBD-D2F49344A081}" presName="childNode" presStyleLbl="node1" presStyleIdx="0" presStyleCnt="5">
        <dgm:presLayoutVars>
          <dgm:bulletEnabled val="1"/>
        </dgm:presLayoutVars>
      </dgm:prSet>
      <dgm:spPr/>
    </dgm:pt>
    <dgm:pt modelId="{4436A7FA-025D-4C93-AF94-ED337F9726E3}" type="pres">
      <dgm:prSet presAssocID="{09BECAC9-06CD-46B8-8CCF-429CC03B4BCC}" presName="hSp" presStyleCnt="0"/>
      <dgm:spPr/>
    </dgm:pt>
    <dgm:pt modelId="{9305E674-5C19-4341-AD6E-BFBCE06D1357}" type="pres">
      <dgm:prSet presAssocID="{09BECAC9-06CD-46B8-8CCF-429CC03B4BCC}" presName="vProcSp" presStyleCnt="0"/>
      <dgm:spPr/>
    </dgm:pt>
    <dgm:pt modelId="{D725C95A-EFDD-404E-952E-F79A2EA12806}" type="pres">
      <dgm:prSet presAssocID="{09BECAC9-06CD-46B8-8CCF-429CC03B4BCC}" presName="vSp1" presStyleCnt="0"/>
      <dgm:spPr/>
    </dgm:pt>
    <dgm:pt modelId="{E6C1FAE7-83A6-4004-AFC9-DCC4624BA011}" type="pres">
      <dgm:prSet presAssocID="{09BECAC9-06CD-46B8-8CCF-429CC03B4BCC}" presName="simulatedConn" presStyleLbl="solidFgAcc1" presStyleIdx="0" presStyleCnt="4"/>
      <dgm:spPr>
        <a:xfrm rot="5400000">
          <a:off x="1273303" y="1363139"/>
          <a:ext cx="235537" cy="200315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lumMod val="50000"/>
            </a:srgbClr>
          </a:solidFill>
          <a:prstDash val="solid"/>
        </a:ln>
        <a:effectLst/>
      </dgm:spPr>
    </dgm:pt>
    <dgm:pt modelId="{04219071-4528-4B04-BBE7-10AFCA9C9E88}" type="pres">
      <dgm:prSet presAssocID="{09BECAC9-06CD-46B8-8CCF-429CC03B4BCC}" presName="vSp2" presStyleCnt="0"/>
      <dgm:spPr/>
    </dgm:pt>
    <dgm:pt modelId="{589D1BF5-051F-4755-8A65-82999346EE8A}" type="pres">
      <dgm:prSet presAssocID="{09BECAC9-06CD-46B8-8CCF-429CC03B4BCC}" presName="sibTrans" presStyleCnt="0"/>
      <dgm:spPr/>
    </dgm:pt>
    <dgm:pt modelId="{19FB1D7E-4DD2-4235-8430-CB1BCB25715F}" type="pres">
      <dgm:prSet presAssocID="{6174DF68-3708-45AE-91A3-EC625D5B251B}" presName="compositeNode" presStyleCnt="0">
        <dgm:presLayoutVars>
          <dgm:bulletEnabled val="1"/>
        </dgm:presLayoutVars>
      </dgm:prSet>
      <dgm:spPr/>
    </dgm:pt>
    <dgm:pt modelId="{041A5EB7-6AD7-4DF2-84F5-982268380B62}" type="pres">
      <dgm:prSet presAssocID="{6174DF68-3708-45AE-91A3-EC625D5B251B}" presName="bgRect" presStyleLbl="node1" presStyleIdx="1" presStyleCnt="5" custLinFactNeighborX="239" custLinFactNeighborY="602"/>
      <dgm:spPr/>
    </dgm:pt>
    <dgm:pt modelId="{9E12C6A1-CB72-419A-88B5-66F9A47DEB2B}" type="pres">
      <dgm:prSet presAssocID="{6174DF68-3708-45AE-91A3-EC625D5B251B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0151E8C6-31D5-4098-9B7C-9F5B467B01C7}" type="pres">
      <dgm:prSet presAssocID="{6174DF68-3708-45AE-91A3-EC625D5B251B}" presName="childNode" presStyleLbl="node1" presStyleIdx="1" presStyleCnt="5">
        <dgm:presLayoutVars>
          <dgm:bulletEnabled val="1"/>
        </dgm:presLayoutVars>
      </dgm:prSet>
      <dgm:spPr/>
    </dgm:pt>
    <dgm:pt modelId="{AFDA2D50-E31D-42CA-896F-25172A58FA93}" type="pres">
      <dgm:prSet presAssocID="{A7F3F6C9-9110-4BDB-BD70-5E7D84B3B496}" presName="hSp" presStyleCnt="0"/>
      <dgm:spPr/>
    </dgm:pt>
    <dgm:pt modelId="{991278E5-3E3F-4B0E-9814-F3C164BD75AD}" type="pres">
      <dgm:prSet presAssocID="{A7F3F6C9-9110-4BDB-BD70-5E7D84B3B496}" presName="vProcSp" presStyleCnt="0"/>
      <dgm:spPr/>
    </dgm:pt>
    <dgm:pt modelId="{9CE943AE-3D1D-4B21-A609-FC04996211C4}" type="pres">
      <dgm:prSet presAssocID="{A7F3F6C9-9110-4BDB-BD70-5E7D84B3B496}" presName="vSp1" presStyleCnt="0"/>
      <dgm:spPr/>
    </dgm:pt>
    <dgm:pt modelId="{1D8E4AD0-1A13-4DAB-9CEA-CC5FBDF3D1FA}" type="pres">
      <dgm:prSet presAssocID="{A7F3F6C9-9110-4BDB-BD70-5E7D84B3B496}" presName="simulatedConn" presStyleLbl="solidFgAcc1" presStyleIdx="1" presStyleCnt="4"/>
      <dgm:spPr>
        <a:xfrm rot="5400000">
          <a:off x="2655478" y="1363139"/>
          <a:ext cx="235537" cy="200315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lumMod val="50000"/>
            </a:srgbClr>
          </a:solidFill>
          <a:prstDash val="solid"/>
        </a:ln>
        <a:effectLst/>
      </dgm:spPr>
    </dgm:pt>
    <dgm:pt modelId="{6E6641CA-2583-472C-B9E5-CBE61FDDC6EC}" type="pres">
      <dgm:prSet presAssocID="{A7F3F6C9-9110-4BDB-BD70-5E7D84B3B496}" presName="vSp2" presStyleCnt="0"/>
      <dgm:spPr/>
    </dgm:pt>
    <dgm:pt modelId="{7FE2070A-659E-4531-9F87-7D7D606214B3}" type="pres">
      <dgm:prSet presAssocID="{A7F3F6C9-9110-4BDB-BD70-5E7D84B3B496}" presName="sibTrans" presStyleCnt="0"/>
      <dgm:spPr/>
    </dgm:pt>
    <dgm:pt modelId="{D5317D32-C6A3-48C2-B1D6-5668CA617D6A}" type="pres">
      <dgm:prSet presAssocID="{52F7797C-37E9-4C76-B7C3-92E59834B445}" presName="compositeNode" presStyleCnt="0">
        <dgm:presLayoutVars>
          <dgm:bulletEnabled val="1"/>
        </dgm:presLayoutVars>
      </dgm:prSet>
      <dgm:spPr/>
    </dgm:pt>
    <dgm:pt modelId="{85679B38-5533-4D39-8CF2-042CE08A4A5C}" type="pres">
      <dgm:prSet presAssocID="{52F7797C-37E9-4C76-B7C3-92E59834B445}" presName="bgRect" presStyleLbl="node1" presStyleIdx="2" presStyleCnt="5"/>
      <dgm:spPr/>
    </dgm:pt>
    <dgm:pt modelId="{F06182A9-CEEB-47FE-8C46-2BA99B8A3B57}" type="pres">
      <dgm:prSet presAssocID="{52F7797C-37E9-4C76-B7C3-92E59834B445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2601B8D9-21EB-434F-86B1-7196759F8B47}" type="pres">
      <dgm:prSet presAssocID="{52F7797C-37E9-4C76-B7C3-92E59834B445}" presName="childNode" presStyleLbl="node1" presStyleIdx="2" presStyleCnt="5">
        <dgm:presLayoutVars>
          <dgm:bulletEnabled val="1"/>
        </dgm:presLayoutVars>
      </dgm:prSet>
      <dgm:spPr/>
    </dgm:pt>
    <dgm:pt modelId="{CBF86E63-6FEC-4ACA-839A-385387B427AC}" type="pres">
      <dgm:prSet presAssocID="{E612D54E-6F67-40E4-8D85-7F9F27D70431}" presName="hSp" presStyleCnt="0"/>
      <dgm:spPr/>
    </dgm:pt>
    <dgm:pt modelId="{59072B35-4FE0-464D-BA71-E225843364FC}" type="pres">
      <dgm:prSet presAssocID="{E612D54E-6F67-40E4-8D85-7F9F27D70431}" presName="vProcSp" presStyleCnt="0"/>
      <dgm:spPr/>
    </dgm:pt>
    <dgm:pt modelId="{458900E0-E042-4AA2-A3B7-6BB5F4E39FD6}" type="pres">
      <dgm:prSet presAssocID="{E612D54E-6F67-40E4-8D85-7F9F27D70431}" presName="vSp1" presStyleCnt="0"/>
      <dgm:spPr/>
    </dgm:pt>
    <dgm:pt modelId="{B6F34407-6D51-4CCB-917F-4402F55640A3}" type="pres">
      <dgm:prSet presAssocID="{E612D54E-6F67-40E4-8D85-7F9F27D70431}" presName="simulatedConn" presStyleLbl="solidFgAcc1" presStyleIdx="2" presStyleCnt="4"/>
      <dgm:spPr>
        <a:xfrm rot="5400000">
          <a:off x="4037653" y="1363139"/>
          <a:ext cx="235537" cy="200315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lumMod val="50000"/>
            </a:srgbClr>
          </a:solidFill>
          <a:prstDash val="solid"/>
        </a:ln>
        <a:effectLst/>
      </dgm:spPr>
    </dgm:pt>
    <dgm:pt modelId="{2156197E-8D3A-442A-978C-4015A1C32855}" type="pres">
      <dgm:prSet presAssocID="{E612D54E-6F67-40E4-8D85-7F9F27D70431}" presName="vSp2" presStyleCnt="0"/>
      <dgm:spPr/>
    </dgm:pt>
    <dgm:pt modelId="{39ACF1DC-0794-4D21-BAB3-D3C9A8A82214}" type="pres">
      <dgm:prSet presAssocID="{E612D54E-6F67-40E4-8D85-7F9F27D70431}" presName="sibTrans" presStyleCnt="0"/>
      <dgm:spPr/>
    </dgm:pt>
    <dgm:pt modelId="{3B18C63C-9C3C-4D53-A908-510C3D960633}" type="pres">
      <dgm:prSet presAssocID="{03FF9037-4989-449C-B6F7-5F5136C871D3}" presName="compositeNode" presStyleCnt="0">
        <dgm:presLayoutVars>
          <dgm:bulletEnabled val="1"/>
        </dgm:presLayoutVars>
      </dgm:prSet>
      <dgm:spPr/>
    </dgm:pt>
    <dgm:pt modelId="{241F74C8-8878-4516-837A-03671A4B5FBB}" type="pres">
      <dgm:prSet presAssocID="{03FF9037-4989-449C-B6F7-5F5136C871D3}" presName="bgRect" presStyleLbl="node1" presStyleIdx="3" presStyleCnt="5" custLinFactNeighborX="-173" custLinFactNeighborY="0"/>
      <dgm:spPr/>
    </dgm:pt>
    <dgm:pt modelId="{F15C23C8-1159-4FB1-B650-0A2C156A2429}" type="pres">
      <dgm:prSet presAssocID="{03FF9037-4989-449C-B6F7-5F5136C871D3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CCD7004A-F4DD-4517-8611-E7CBF0B783C9}" type="pres">
      <dgm:prSet presAssocID="{03FF9037-4989-449C-B6F7-5F5136C871D3}" presName="childNode" presStyleLbl="node1" presStyleIdx="3" presStyleCnt="5">
        <dgm:presLayoutVars>
          <dgm:bulletEnabled val="1"/>
        </dgm:presLayoutVars>
      </dgm:prSet>
      <dgm:spPr/>
    </dgm:pt>
    <dgm:pt modelId="{982388E6-A80D-1A4D-977C-31ACA33AF0E8}" type="pres">
      <dgm:prSet presAssocID="{29AE4C14-82AA-4C67-9FC6-98273495C356}" presName="hSp" presStyleCnt="0"/>
      <dgm:spPr/>
    </dgm:pt>
    <dgm:pt modelId="{F2F3C528-2AAF-D14F-B1D2-628C2756BA24}" type="pres">
      <dgm:prSet presAssocID="{29AE4C14-82AA-4C67-9FC6-98273495C356}" presName="vProcSp" presStyleCnt="0"/>
      <dgm:spPr/>
    </dgm:pt>
    <dgm:pt modelId="{82DEB973-724B-8540-A6BE-D37DCB88A7E3}" type="pres">
      <dgm:prSet presAssocID="{29AE4C14-82AA-4C67-9FC6-98273495C356}" presName="vSp1" presStyleCnt="0"/>
      <dgm:spPr/>
    </dgm:pt>
    <dgm:pt modelId="{A04D69EB-AE1B-9349-9803-7B4246C61F3E}" type="pres">
      <dgm:prSet presAssocID="{29AE4C14-82AA-4C67-9FC6-98273495C356}" presName="simulatedConn" presStyleLbl="solidFgAcc1" presStyleIdx="3" presStyleCnt="4"/>
      <dgm:spPr>
        <a:ln>
          <a:solidFill>
            <a:srgbClr val="002060"/>
          </a:solidFill>
        </a:ln>
      </dgm:spPr>
    </dgm:pt>
    <dgm:pt modelId="{FC445E93-6E02-B94E-9F64-41AA2E9AC276}" type="pres">
      <dgm:prSet presAssocID="{29AE4C14-82AA-4C67-9FC6-98273495C356}" presName="vSp2" presStyleCnt="0"/>
      <dgm:spPr/>
    </dgm:pt>
    <dgm:pt modelId="{2A4FC417-4A47-9743-B62A-6AAAFAED0A90}" type="pres">
      <dgm:prSet presAssocID="{29AE4C14-82AA-4C67-9FC6-98273495C356}" presName="sibTrans" presStyleCnt="0"/>
      <dgm:spPr/>
    </dgm:pt>
    <dgm:pt modelId="{4FC27787-2233-984F-9844-8E34401EB78C}" type="pres">
      <dgm:prSet presAssocID="{1BBF2709-D91A-8C4F-AC64-7EEF483D3686}" presName="compositeNode" presStyleCnt="0">
        <dgm:presLayoutVars>
          <dgm:bulletEnabled val="1"/>
        </dgm:presLayoutVars>
      </dgm:prSet>
      <dgm:spPr/>
    </dgm:pt>
    <dgm:pt modelId="{1E71870E-EC6B-DD4E-BDF9-7267ED32D9AB}" type="pres">
      <dgm:prSet presAssocID="{1BBF2709-D91A-8C4F-AC64-7EEF483D3686}" presName="bgRect" presStyleLbl="node1" presStyleIdx="4" presStyleCnt="5" custLinFactNeighborX="286" custLinFactNeighborY="0"/>
      <dgm:spPr>
        <a:prstGeom prst="roundRect">
          <a:avLst>
            <a:gd name="adj" fmla="val 5000"/>
          </a:avLst>
        </a:prstGeom>
      </dgm:spPr>
    </dgm:pt>
    <dgm:pt modelId="{5A699F02-1336-2A4F-8BF3-2FEA4BC6EE90}" type="pres">
      <dgm:prSet presAssocID="{1BBF2709-D91A-8C4F-AC64-7EEF483D3686}" presName="parentNode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03AC200-E07C-4D10-9E82-C6F6AB5E4A07}" type="presOf" srcId="{03FF9037-4989-449C-B6F7-5F5136C871D3}" destId="{241F74C8-8878-4516-837A-03671A4B5FBB}" srcOrd="0" destOrd="0" presId="urn:microsoft.com/office/officeart/2005/8/layout/hProcess7"/>
    <dgm:cxn modelId="{C1721019-7291-4945-B6F1-ECABB02B9F5C}" type="presOf" srcId="{35678DE4-D8C8-4078-8CBD-D2F49344A081}" destId="{CD446E2A-F5DE-416F-8BEF-BC1E02C63E3D}" srcOrd="1" destOrd="0" presId="urn:microsoft.com/office/officeart/2005/8/layout/hProcess7"/>
    <dgm:cxn modelId="{C57DCE1F-76ED-4F3F-94A7-2799BFC1AF5A}" type="presOf" srcId="{6290A52F-37AE-4E6E-BD7A-2013068ED19F}" destId="{FAC52CE7-AA4D-48E8-BA9C-A00EB3C7BFEA}" srcOrd="0" destOrd="0" presId="urn:microsoft.com/office/officeart/2005/8/layout/hProcess7"/>
    <dgm:cxn modelId="{DE78F92A-53F9-4AF3-ADBC-4C2E503D404E}" type="presOf" srcId="{B5F546E7-0AB8-47CE-A335-CD4BC8BAB748}" destId="{0151E8C6-31D5-4098-9B7C-9F5B467B01C7}" srcOrd="0" destOrd="0" presId="urn:microsoft.com/office/officeart/2005/8/layout/hProcess7"/>
    <dgm:cxn modelId="{45FAAC35-FFB6-4502-A0E2-8609A948556C}" type="presOf" srcId="{52F7797C-37E9-4C76-B7C3-92E59834B445}" destId="{F06182A9-CEEB-47FE-8C46-2BA99B8A3B57}" srcOrd="1" destOrd="0" presId="urn:microsoft.com/office/officeart/2005/8/layout/hProcess7"/>
    <dgm:cxn modelId="{0A383137-BB6B-4C07-9A73-56CDE174DC82}" type="presOf" srcId="{35678DE4-D8C8-4078-8CBD-D2F49344A081}" destId="{CC88BB10-3AF4-4FE9-BFB1-47B64B21304F}" srcOrd="0" destOrd="0" presId="urn:microsoft.com/office/officeart/2005/8/layout/hProcess7"/>
    <dgm:cxn modelId="{F724E939-2D1E-445D-A673-177228C7EFA1}" type="presOf" srcId="{6174DF68-3708-45AE-91A3-EC625D5B251B}" destId="{9E12C6A1-CB72-419A-88B5-66F9A47DEB2B}" srcOrd="1" destOrd="0" presId="urn:microsoft.com/office/officeart/2005/8/layout/hProcess7"/>
    <dgm:cxn modelId="{1D9F7555-DF2B-41D5-8571-C0770BFA6970}" type="presOf" srcId="{DD61973B-1E6B-4F7E-9388-2A97AA384A09}" destId="{D18C0D9E-A12D-4A25-9B7D-FC4E0AEA7728}" srcOrd="0" destOrd="0" presId="urn:microsoft.com/office/officeart/2005/8/layout/hProcess7"/>
    <dgm:cxn modelId="{CC17B159-1545-40C5-BD3E-9674AEADC2FA}" type="presOf" srcId="{9881FBE5-6EA9-48A5-83F8-F7CB9A717777}" destId="{CCD7004A-F4DD-4517-8611-E7CBF0B783C9}" srcOrd="0" destOrd="0" presId="urn:microsoft.com/office/officeart/2005/8/layout/hProcess7"/>
    <dgm:cxn modelId="{5D6EB15A-553D-417D-8447-D09E504FC205}" srcId="{6290A52F-37AE-4E6E-BD7A-2013068ED19F}" destId="{03FF9037-4989-449C-B6F7-5F5136C871D3}" srcOrd="3" destOrd="0" parTransId="{360F1A43-9527-48EC-8C9D-511CFF67EC34}" sibTransId="{29AE4C14-82AA-4C67-9FC6-98273495C356}"/>
    <dgm:cxn modelId="{7F467C5F-4515-408E-80B7-5D094552484A}" srcId="{6290A52F-37AE-4E6E-BD7A-2013068ED19F}" destId="{52F7797C-37E9-4C76-B7C3-92E59834B445}" srcOrd="2" destOrd="0" parTransId="{D1789642-029F-4CE7-82E2-64173C9E31DC}" sibTransId="{E612D54E-6F67-40E4-8D85-7F9F27D70431}"/>
    <dgm:cxn modelId="{28C9CA60-7E87-4ADC-8F12-C3837C7C0845}" srcId="{6174DF68-3708-45AE-91A3-EC625D5B251B}" destId="{B5F546E7-0AB8-47CE-A335-CD4BC8BAB748}" srcOrd="0" destOrd="0" parTransId="{EDEB3DB8-74B1-4F5A-80F0-C4BBBF56A65E}" sibTransId="{1BF225C9-E0FB-4BBA-B617-5EE687839B68}"/>
    <dgm:cxn modelId="{545DA370-6FFC-407C-AEAB-EB03B7480B50}" type="presOf" srcId="{D90F6288-008E-4D5D-99A7-21EC1E3CB722}" destId="{2601B8D9-21EB-434F-86B1-7196759F8B47}" srcOrd="0" destOrd="0" presId="urn:microsoft.com/office/officeart/2005/8/layout/hProcess7"/>
    <dgm:cxn modelId="{DB7FB571-CB8F-4F9E-AB8C-3B422267BF05}" srcId="{03FF9037-4989-449C-B6F7-5F5136C871D3}" destId="{9881FBE5-6EA9-48A5-83F8-F7CB9A717777}" srcOrd="0" destOrd="0" parTransId="{9CEE60AD-E866-451F-9E73-EECB58065DC3}" sibTransId="{68038419-C61A-4CE5-81AD-97DAF1AFC264}"/>
    <dgm:cxn modelId="{6033BF73-099C-42AA-93CB-B87AA5B54783}" type="presOf" srcId="{52F7797C-37E9-4C76-B7C3-92E59834B445}" destId="{85679B38-5533-4D39-8CF2-042CE08A4A5C}" srcOrd="0" destOrd="0" presId="urn:microsoft.com/office/officeart/2005/8/layout/hProcess7"/>
    <dgm:cxn modelId="{F1263C81-4975-436F-8874-4705B079B953}" srcId="{6290A52F-37AE-4E6E-BD7A-2013068ED19F}" destId="{6174DF68-3708-45AE-91A3-EC625D5B251B}" srcOrd="1" destOrd="0" parTransId="{52A534C9-A782-4CF5-8B32-2B1CF1DD1AD0}" sibTransId="{A7F3F6C9-9110-4BDB-BD70-5E7D84B3B496}"/>
    <dgm:cxn modelId="{F5E2D184-12DF-4FCD-AE11-EF35F2266B75}" type="presOf" srcId="{03FF9037-4989-449C-B6F7-5F5136C871D3}" destId="{F15C23C8-1159-4FB1-B650-0A2C156A2429}" srcOrd="1" destOrd="0" presId="urn:microsoft.com/office/officeart/2005/8/layout/hProcess7"/>
    <dgm:cxn modelId="{441FE095-065F-4ADC-B89D-A527F97BC82C}" srcId="{6290A52F-37AE-4E6E-BD7A-2013068ED19F}" destId="{35678DE4-D8C8-4078-8CBD-D2F49344A081}" srcOrd="0" destOrd="0" parTransId="{8D771B63-6D68-4BE4-ABA5-AD73787E0B01}" sibTransId="{09BECAC9-06CD-46B8-8CCF-429CC03B4BCC}"/>
    <dgm:cxn modelId="{CFC3AF97-07A1-3E44-9D95-A47AE35E1307}" srcId="{6290A52F-37AE-4E6E-BD7A-2013068ED19F}" destId="{1BBF2709-D91A-8C4F-AC64-7EEF483D3686}" srcOrd="4" destOrd="0" parTransId="{D4E725B3-9965-D042-9F47-FD62DBE05062}" sibTransId="{3CF8C9A2-3715-284C-8850-C272C32AF8E9}"/>
    <dgm:cxn modelId="{43443A9E-D5BC-4568-8072-10BA301E00C4}" srcId="{52F7797C-37E9-4C76-B7C3-92E59834B445}" destId="{D90F6288-008E-4D5D-99A7-21EC1E3CB722}" srcOrd="0" destOrd="0" parTransId="{A42E5E33-5F0D-4465-827B-327FC372CA1C}" sibTransId="{71F07D4E-A3A3-4C3F-9B8B-6E8781B07070}"/>
    <dgm:cxn modelId="{27CBCEB4-A3CA-3542-8C22-36F73318DA11}" type="presOf" srcId="{1BBF2709-D91A-8C4F-AC64-7EEF483D3686}" destId="{1E71870E-EC6B-DD4E-BDF9-7267ED32D9AB}" srcOrd="0" destOrd="0" presId="urn:microsoft.com/office/officeart/2005/8/layout/hProcess7"/>
    <dgm:cxn modelId="{375553C7-40F8-AB4A-AAB0-040A96083A46}" type="presOf" srcId="{1BBF2709-D91A-8C4F-AC64-7EEF483D3686}" destId="{5A699F02-1336-2A4F-8BF3-2FEA4BC6EE90}" srcOrd="1" destOrd="0" presId="urn:microsoft.com/office/officeart/2005/8/layout/hProcess7"/>
    <dgm:cxn modelId="{3DC0B3C9-C107-430B-953F-7450FB5B2730}" type="presOf" srcId="{6174DF68-3708-45AE-91A3-EC625D5B251B}" destId="{041A5EB7-6AD7-4DF2-84F5-982268380B62}" srcOrd="0" destOrd="0" presId="urn:microsoft.com/office/officeart/2005/8/layout/hProcess7"/>
    <dgm:cxn modelId="{5AFA5AF7-F68C-4525-986D-AFFD9221AC7D}" srcId="{35678DE4-D8C8-4078-8CBD-D2F49344A081}" destId="{DD61973B-1E6B-4F7E-9388-2A97AA384A09}" srcOrd="0" destOrd="0" parTransId="{24409E8C-0970-4180-AD6E-C990FB4FD26C}" sibTransId="{D33B8CE2-5273-4135-A084-7DD08288CA5F}"/>
    <dgm:cxn modelId="{FC0F54E7-1233-45FB-AD7F-FEFAC268F534}" type="presParOf" srcId="{FAC52CE7-AA4D-48E8-BA9C-A00EB3C7BFEA}" destId="{5950FCB8-3C05-4CEA-A390-6AA71B4F098C}" srcOrd="0" destOrd="0" presId="urn:microsoft.com/office/officeart/2005/8/layout/hProcess7"/>
    <dgm:cxn modelId="{0BD3F09C-C422-4950-800E-F7A68590DD6A}" type="presParOf" srcId="{5950FCB8-3C05-4CEA-A390-6AA71B4F098C}" destId="{CC88BB10-3AF4-4FE9-BFB1-47B64B21304F}" srcOrd="0" destOrd="0" presId="urn:microsoft.com/office/officeart/2005/8/layout/hProcess7"/>
    <dgm:cxn modelId="{22A8FE66-4FDC-49D2-84CC-F7BBAA66F448}" type="presParOf" srcId="{5950FCB8-3C05-4CEA-A390-6AA71B4F098C}" destId="{CD446E2A-F5DE-416F-8BEF-BC1E02C63E3D}" srcOrd="1" destOrd="0" presId="urn:microsoft.com/office/officeart/2005/8/layout/hProcess7"/>
    <dgm:cxn modelId="{04E8707C-2C22-456E-991A-5C1A057A9AD7}" type="presParOf" srcId="{5950FCB8-3C05-4CEA-A390-6AA71B4F098C}" destId="{D18C0D9E-A12D-4A25-9B7D-FC4E0AEA7728}" srcOrd="2" destOrd="0" presId="urn:microsoft.com/office/officeart/2005/8/layout/hProcess7"/>
    <dgm:cxn modelId="{D9722CE1-032B-4AC1-BDBE-EAB7B1803A27}" type="presParOf" srcId="{FAC52CE7-AA4D-48E8-BA9C-A00EB3C7BFEA}" destId="{4436A7FA-025D-4C93-AF94-ED337F9726E3}" srcOrd="1" destOrd="0" presId="urn:microsoft.com/office/officeart/2005/8/layout/hProcess7"/>
    <dgm:cxn modelId="{505C7533-156F-498C-9556-5AC0597E71A3}" type="presParOf" srcId="{FAC52CE7-AA4D-48E8-BA9C-A00EB3C7BFEA}" destId="{9305E674-5C19-4341-AD6E-BFBCE06D1357}" srcOrd="2" destOrd="0" presId="urn:microsoft.com/office/officeart/2005/8/layout/hProcess7"/>
    <dgm:cxn modelId="{816713CB-1F36-47F4-8485-A18A5C448FB4}" type="presParOf" srcId="{9305E674-5C19-4341-AD6E-BFBCE06D1357}" destId="{D725C95A-EFDD-404E-952E-F79A2EA12806}" srcOrd="0" destOrd="0" presId="urn:microsoft.com/office/officeart/2005/8/layout/hProcess7"/>
    <dgm:cxn modelId="{82DCD073-6523-41C9-8BCD-38F9732835C9}" type="presParOf" srcId="{9305E674-5C19-4341-AD6E-BFBCE06D1357}" destId="{E6C1FAE7-83A6-4004-AFC9-DCC4624BA011}" srcOrd="1" destOrd="0" presId="urn:microsoft.com/office/officeart/2005/8/layout/hProcess7"/>
    <dgm:cxn modelId="{D60618FD-5EB6-45F8-A63F-71942195C41D}" type="presParOf" srcId="{9305E674-5C19-4341-AD6E-BFBCE06D1357}" destId="{04219071-4528-4B04-BBE7-10AFCA9C9E88}" srcOrd="2" destOrd="0" presId="urn:microsoft.com/office/officeart/2005/8/layout/hProcess7"/>
    <dgm:cxn modelId="{2B10B038-3E6C-4193-BD47-E7F468C10B29}" type="presParOf" srcId="{FAC52CE7-AA4D-48E8-BA9C-A00EB3C7BFEA}" destId="{589D1BF5-051F-4755-8A65-82999346EE8A}" srcOrd="3" destOrd="0" presId="urn:microsoft.com/office/officeart/2005/8/layout/hProcess7"/>
    <dgm:cxn modelId="{DB5327E0-EE96-463A-B127-606E649F2C57}" type="presParOf" srcId="{FAC52CE7-AA4D-48E8-BA9C-A00EB3C7BFEA}" destId="{19FB1D7E-4DD2-4235-8430-CB1BCB25715F}" srcOrd="4" destOrd="0" presId="urn:microsoft.com/office/officeart/2005/8/layout/hProcess7"/>
    <dgm:cxn modelId="{2D5CCFA0-4678-43CA-823F-8AD5130D6E61}" type="presParOf" srcId="{19FB1D7E-4DD2-4235-8430-CB1BCB25715F}" destId="{041A5EB7-6AD7-4DF2-84F5-982268380B62}" srcOrd="0" destOrd="0" presId="urn:microsoft.com/office/officeart/2005/8/layout/hProcess7"/>
    <dgm:cxn modelId="{39AABFCE-9A8F-4514-8FB2-F6BB6CF583E9}" type="presParOf" srcId="{19FB1D7E-4DD2-4235-8430-CB1BCB25715F}" destId="{9E12C6A1-CB72-419A-88B5-66F9A47DEB2B}" srcOrd="1" destOrd="0" presId="urn:microsoft.com/office/officeart/2005/8/layout/hProcess7"/>
    <dgm:cxn modelId="{0D97B939-E48F-42A4-A41A-A17429A48033}" type="presParOf" srcId="{19FB1D7E-4DD2-4235-8430-CB1BCB25715F}" destId="{0151E8C6-31D5-4098-9B7C-9F5B467B01C7}" srcOrd="2" destOrd="0" presId="urn:microsoft.com/office/officeart/2005/8/layout/hProcess7"/>
    <dgm:cxn modelId="{9D53AA26-BB98-4463-AFE6-FB822BE85A47}" type="presParOf" srcId="{FAC52CE7-AA4D-48E8-BA9C-A00EB3C7BFEA}" destId="{AFDA2D50-E31D-42CA-896F-25172A58FA93}" srcOrd="5" destOrd="0" presId="urn:microsoft.com/office/officeart/2005/8/layout/hProcess7"/>
    <dgm:cxn modelId="{57715F6D-EB4F-45E3-BED4-A113FFDD095B}" type="presParOf" srcId="{FAC52CE7-AA4D-48E8-BA9C-A00EB3C7BFEA}" destId="{991278E5-3E3F-4B0E-9814-F3C164BD75AD}" srcOrd="6" destOrd="0" presId="urn:microsoft.com/office/officeart/2005/8/layout/hProcess7"/>
    <dgm:cxn modelId="{EAA56BA0-A918-4840-BA97-5801FF9CF97F}" type="presParOf" srcId="{991278E5-3E3F-4B0E-9814-F3C164BD75AD}" destId="{9CE943AE-3D1D-4B21-A609-FC04996211C4}" srcOrd="0" destOrd="0" presId="urn:microsoft.com/office/officeart/2005/8/layout/hProcess7"/>
    <dgm:cxn modelId="{6A95F90D-B6A4-4559-A861-A93F65CEA086}" type="presParOf" srcId="{991278E5-3E3F-4B0E-9814-F3C164BD75AD}" destId="{1D8E4AD0-1A13-4DAB-9CEA-CC5FBDF3D1FA}" srcOrd="1" destOrd="0" presId="urn:microsoft.com/office/officeart/2005/8/layout/hProcess7"/>
    <dgm:cxn modelId="{233B7CF4-4613-40D7-BA01-116ECC1B4579}" type="presParOf" srcId="{991278E5-3E3F-4B0E-9814-F3C164BD75AD}" destId="{6E6641CA-2583-472C-B9E5-CBE61FDDC6EC}" srcOrd="2" destOrd="0" presId="urn:microsoft.com/office/officeart/2005/8/layout/hProcess7"/>
    <dgm:cxn modelId="{72863ED0-123F-4958-9E39-14297B12945F}" type="presParOf" srcId="{FAC52CE7-AA4D-48E8-BA9C-A00EB3C7BFEA}" destId="{7FE2070A-659E-4531-9F87-7D7D606214B3}" srcOrd="7" destOrd="0" presId="urn:microsoft.com/office/officeart/2005/8/layout/hProcess7"/>
    <dgm:cxn modelId="{F4FF5058-77D2-4B37-BB1B-D0B4F859C633}" type="presParOf" srcId="{FAC52CE7-AA4D-48E8-BA9C-A00EB3C7BFEA}" destId="{D5317D32-C6A3-48C2-B1D6-5668CA617D6A}" srcOrd="8" destOrd="0" presId="urn:microsoft.com/office/officeart/2005/8/layout/hProcess7"/>
    <dgm:cxn modelId="{CC8EFEB3-27D7-4540-BD4A-90A0879DE7EB}" type="presParOf" srcId="{D5317D32-C6A3-48C2-B1D6-5668CA617D6A}" destId="{85679B38-5533-4D39-8CF2-042CE08A4A5C}" srcOrd="0" destOrd="0" presId="urn:microsoft.com/office/officeart/2005/8/layout/hProcess7"/>
    <dgm:cxn modelId="{98F8EC68-4BC6-45E3-9BDA-FE1BE07C3AEF}" type="presParOf" srcId="{D5317D32-C6A3-48C2-B1D6-5668CA617D6A}" destId="{F06182A9-CEEB-47FE-8C46-2BA99B8A3B57}" srcOrd="1" destOrd="0" presId="urn:microsoft.com/office/officeart/2005/8/layout/hProcess7"/>
    <dgm:cxn modelId="{BBC977BA-30E3-4AD5-A20C-D7E18B5E3FED}" type="presParOf" srcId="{D5317D32-C6A3-48C2-B1D6-5668CA617D6A}" destId="{2601B8D9-21EB-434F-86B1-7196759F8B47}" srcOrd="2" destOrd="0" presId="urn:microsoft.com/office/officeart/2005/8/layout/hProcess7"/>
    <dgm:cxn modelId="{435CE6F0-AF08-408A-B188-1D36B52E53EB}" type="presParOf" srcId="{FAC52CE7-AA4D-48E8-BA9C-A00EB3C7BFEA}" destId="{CBF86E63-6FEC-4ACA-839A-385387B427AC}" srcOrd="9" destOrd="0" presId="urn:microsoft.com/office/officeart/2005/8/layout/hProcess7"/>
    <dgm:cxn modelId="{43F81DCE-7C41-4290-8357-1AA66A7DD559}" type="presParOf" srcId="{FAC52CE7-AA4D-48E8-BA9C-A00EB3C7BFEA}" destId="{59072B35-4FE0-464D-BA71-E225843364FC}" srcOrd="10" destOrd="0" presId="urn:microsoft.com/office/officeart/2005/8/layout/hProcess7"/>
    <dgm:cxn modelId="{971CCE00-FEC8-41CE-9F16-E46757DDFB38}" type="presParOf" srcId="{59072B35-4FE0-464D-BA71-E225843364FC}" destId="{458900E0-E042-4AA2-A3B7-6BB5F4E39FD6}" srcOrd="0" destOrd="0" presId="urn:microsoft.com/office/officeart/2005/8/layout/hProcess7"/>
    <dgm:cxn modelId="{55A29F66-FFD8-4857-981F-947D3C5A16B9}" type="presParOf" srcId="{59072B35-4FE0-464D-BA71-E225843364FC}" destId="{B6F34407-6D51-4CCB-917F-4402F55640A3}" srcOrd="1" destOrd="0" presId="urn:microsoft.com/office/officeart/2005/8/layout/hProcess7"/>
    <dgm:cxn modelId="{54142A84-BF49-4BC6-9F88-A2CAC00E82DE}" type="presParOf" srcId="{59072B35-4FE0-464D-BA71-E225843364FC}" destId="{2156197E-8D3A-442A-978C-4015A1C32855}" srcOrd="2" destOrd="0" presId="urn:microsoft.com/office/officeart/2005/8/layout/hProcess7"/>
    <dgm:cxn modelId="{B9C54629-A8A9-45E6-A98D-328A0C5B23A9}" type="presParOf" srcId="{FAC52CE7-AA4D-48E8-BA9C-A00EB3C7BFEA}" destId="{39ACF1DC-0794-4D21-BAB3-D3C9A8A82214}" srcOrd="11" destOrd="0" presId="urn:microsoft.com/office/officeart/2005/8/layout/hProcess7"/>
    <dgm:cxn modelId="{93675C97-8AFD-4755-8BAD-1DE08FDF9C18}" type="presParOf" srcId="{FAC52CE7-AA4D-48E8-BA9C-A00EB3C7BFEA}" destId="{3B18C63C-9C3C-4D53-A908-510C3D960633}" srcOrd="12" destOrd="0" presId="urn:microsoft.com/office/officeart/2005/8/layout/hProcess7"/>
    <dgm:cxn modelId="{FDD255E4-A62E-44EE-9961-0A587BB89202}" type="presParOf" srcId="{3B18C63C-9C3C-4D53-A908-510C3D960633}" destId="{241F74C8-8878-4516-837A-03671A4B5FBB}" srcOrd="0" destOrd="0" presId="urn:microsoft.com/office/officeart/2005/8/layout/hProcess7"/>
    <dgm:cxn modelId="{C5A7CBE4-18F0-412D-8CE6-0BB54466302C}" type="presParOf" srcId="{3B18C63C-9C3C-4D53-A908-510C3D960633}" destId="{F15C23C8-1159-4FB1-B650-0A2C156A2429}" srcOrd="1" destOrd="0" presId="urn:microsoft.com/office/officeart/2005/8/layout/hProcess7"/>
    <dgm:cxn modelId="{26DFE7D8-5536-405B-901F-8445C1AB2DFF}" type="presParOf" srcId="{3B18C63C-9C3C-4D53-A908-510C3D960633}" destId="{CCD7004A-F4DD-4517-8611-E7CBF0B783C9}" srcOrd="2" destOrd="0" presId="urn:microsoft.com/office/officeart/2005/8/layout/hProcess7"/>
    <dgm:cxn modelId="{F1CFAED8-BC83-A04A-9644-5AC4E8432327}" type="presParOf" srcId="{FAC52CE7-AA4D-48E8-BA9C-A00EB3C7BFEA}" destId="{982388E6-A80D-1A4D-977C-31ACA33AF0E8}" srcOrd="13" destOrd="0" presId="urn:microsoft.com/office/officeart/2005/8/layout/hProcess7"/>
    <dgm:cxn modelId="{C82FAB0A-8F93-394C-835F-E74776EC982B}" type="presParOf" srcId="{FAC52CE7-AA4D-48E8-BA9C-A00EB3C7BFEA}" destId="{F2F3C528-2AAF-D14F-B1D2-628C2756BA24}" srcOrd="14" destOrd="0" presId="urn:microsoft.com/office/officeart/2005/8/layout/hProcess7"/>
    <dgm:cxn modelId="{F9FFFCF8-7219-664D-9976-6B23C928C2AF}" type="presParOf" srcId="{F2F3C528-2AAF-D14F-B1D2-628C2756BA24}" destId="{82DEB973-724B-8540-A6BE-D37DCB88A7E3}" srcOrd="0" destOrd="0" presId="urn:microsoft.com/office/officeart/2005/8/layout/hProcess7"/>
    <dgm:cxn modelId="{35FC6ED5-D3EC-2E48-A912-D9003AF7D48C}" type="presParOf" srcId="{F2F3C528-2AAF-D14F-B1D2-628C2756BA24}" destId="{A04D69EB-AE1B-9349-9803-7B4246C61F3E}" srcOrd="1" destOrd="0" presId="urn:microsoft.com/office/officeart/2005/8/layout/hProcess7"/>
    <dgm:cxn modelId="{4C5E962E-4275-AE42-B13E-D223CD46475D}" type="presParOf" srcId="{F2F3C528-2AAF-D14F-B1D2-628C2756BA24}" destId="{FC445E93-6E02-B94E-9F64-41AA2E9AC276}" srcOrd="2" destOrd="0" presId="urn:microsoft.com/office/officeart/2005/8/layout/hProcess7"/>
    <dgm:cxn modelId="{1ACE9577-32F9-7A49-849A-17F1894EC3FA}" type="presParOf" srcId="{FAC52CE7-AA4D-48E8-BA9C-A00EB3C7BFEA}" destId="{2A4FC417-4A47-9743-B62A-6AAAFAED0A90}" srcOrd="15" destOrd="0" presId="urn:microsoft.com/office/officeart/2005/8/layout/hProcess7"/>
    <dgm:cxn modelId="{EFFAA197-B96E-D64B-A85D-E3EE08B9B9CA}" type="presParOf" srcId="{FAC52CE7-AA4D-48E8-BA9C-A00EB3C7BFEA}" destId="{4FC27787-2233-984F-9844-8E34401EB78C}" srcOrd="16" destOrd="0" presId="urn:microsoft.com/office/officeart/2005/8/layout/hProcess7"/>
    <dgm:cxn modelId="{0998E894-BAB9-414B-BAA7-243BF96985C3}" type="presParOf" srcId="{4FC27787-2233-984F-9844-8E34401EB78C}" destId="{1E71870E-EC6B-DD4E-BDF9-7267ED32D9AB}" srcOrd="0" destOrd="0" presId="urn:microsoft.com/office/officeart/2005/8/layout/hProcess7"/>
    <dgm:cxn modelId="{9C109D65-42FC-6B41-8EA3-0609F8F76D6F}" type="presParOf" srcId="{4FC27787-2233-984F-9844-8E34401EB78C}" destId="{5A699F02-1336-2A4F-8BF3-2FEA4BC6EE90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54D86-7383-4544-BBA2-0C759FC642DE}" type="doc">
      <dgm:prSet loTypeId="urn:microsoft.com/office/officeart/2005/8/layout/radial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156BF9-DFC8-41A1-8B7E-490628BACFDB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600" b="1" dirty="0">
              <a:latin typeface="Arial" panose="020B0604020202020204" pitchFamily="34" charset="0"/>
              <a:cs typeface="Arial" panose="020B0604020202020204" pitchFamily="34" charset="0"/>
            </a:rPr>
            <a:t>HPV </a:t>
          </a:r>
          <a:r>
            <a:rPr lang="en-US" sz="2000" b="1" dirty="0">
              <a:latin typeface="Arial" panose="020B0604020202020204" pitchFamily="34" charset="0"/>
              <a:cs typeface="Arial" panose="020B0604020202020204" pitchFamily="34" charset="0"/>
            </a:rPr>
            <a:t>Virus</a:t>
          </a:r>
          <a:endParaRPr lang="en-US" sz="3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9CCADE-0F55-46FE-AEF6-BECD0CFB0E3E}" type="parTrans" cxnId="{08034D58-9A4A-4CB4-ADC9-15CACAAD083F}">
      <dgm:prSet/>
      <dgm:spPr/>
      <dgm:t>
        <a:bodyPr/>
        <a:lstStyle/>
        <a:p>
          <a:endParaRPr lang="en-US" b="1"/>
        </a:p>
      </dgm:t>
    </dgm:pt>
    <dgm:pt modelId="{06F8E452-41DF-4C58-A453-BE6831773B16}" type="sibTrans" cxnId="{08034D58-9A4A-4CB4-ADC9-15CACAAD083F}">
      <dgm:prSet/>
      <dgm:spPr/>
      <dgm:t>
        <a:bodyPr/>
        <a:lstStyle/>
        <a:p>
          <a:endParaRPr lang="en-US" b="1"/>
        </a:p>
      </dgm:t>
    </dgm:pt>
    <dgm:pt modelId="{3DACF4F0-9030-490C-9745-496F609D6E2C}">
      <dgm:prSet phldrT="[Text]" custT="1"/>
      <dgm:spPr>
        <a:solidFill>
          <a:srgbClr val="58B6C0">
            <a:lumMod val="7500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20320" tIns="20320" rIns="20320" bIns="20320" numCol="1" spcCol="1270" anchor="ctr" anchorCtr="0"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Oro-pharyngeal Cancer</a:t>
          </a:r>
        </a:p>
      </dgm:t>
    </dgm:pt>
    <dgm:pt modelId="{38A21EF7-CCB0-4084-BB57-5B7DC76176E4}" type="parTrans" cxnId="{442CAA7D-2D79-4E3B-A497-E81E8F75370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endParaRPr lang="en-US" b="1"/>
        </a:p>
      </dgm:t>
    </dgm:pt>
    <dgm:pt modelId="{CFAE897A-1E20-4521-8C59-F310C880BEA8}" type="sibTrans" cxnId="{442CAA7D-2D79-4E3B-A497-E81E8F753703}">
      <dgm:prSet/>
      <dgm:spPr/>
      <dgm:t>
        <a:bodyPr/>
        <a:lstStyle/>
        <a:p>
          <a:endParaRPr lang="en-US" b="1"/>
        </a:p>
      </dgm:t>
    </dgm:pt>
    <dgm:pt modelId="{691BFDDF-F59B-46C9-A281-837BDBDCAFA0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Vulvar </a:t>
          </a:r>
        </a:p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Cancer</a:t>
          </a:r>
        </a:p>
      </dgm:t>
    </dgm:pt>
    <dgm:pt modelId="{21E657B8-F6D4-4CEE-B00E-CCEB21539BE7}" type="sibTrans" cxnId="{18113A86-9919-4E6E-8B1A-368B55C85F47}">
      <dgm:prSet/>
      <dgm:spPr/>
      <dgm:t>
        <a:bodyPr/>
        <a:lstStyle/>
        <a:p>
          <a:endParaRPr lang="en-US" b="1"/>
        </a:p>
      </dgm:t>
    </dgm:pt>
    <dgm:pt modelId="{1851B5BC-F557-4199-A857-A315995637AF}" type="parTrans" cxnId="{18113A86-9919-4E6E-8B1A-368B55C85F4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endParaRPr lang="en-US" b="1"/>
        </a:p>
      </dgm:t>
    </dgm:pt>
    <dgm:pt modelId="{579A281E-3496-481E-BA5D-876B9E1C0A89}">
      <dgm:prSet phldrT="[Text]" custT="1"/>
      <dgm:spPr>
        <a:solidFill>
          <a:srgbClr val="58B6C0">
            <a:lumMod val="7500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Cervical Cancer</a:t>
          </a:r>
        </a:p>
      </dgm:t>
    </dgm:pt>
    <dgm:pt modelId="{6E1900DD-2C45-4F1F-A721-7D0B3B29B0CC}" type="sibTrans" cxnId="{27A8B64E-5A2B-4740-8416-32739F0F0B25}">
      <dgm:prSet/>
      <dgm:spPr/>
      <dgm:t>
        <a:bodyPr/>
        <a:lstStyle/>
        <a:p>
          <a:endParaRPr lang="en-US" b="1"/>
        </a:p>
      </dgm:t>
    </dgm:pt>
    <dgm:pt modelId="{0FFD0F12-E31C-40BD-8291-170BF48888BF}" type="parTrans" cxnId="{27A8B64E-5A2B-4740-8416-32739F0F0B25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endParaRPr lang="en-US" b="1"/>
        </a:p>
      </dgm:t>
    </dgm:pt>
    <dgm:pt modelId="{871627ED-B082-4D5C-AA75-9797BF55E9DA}">
      <dgm:prSet phldrT="[Text]" custT="1"/>
      <dgm:spPr>
        <a:solidFill>
          <a:srgbClr val="58B6C0">
            <a:lumMod val="7500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Vaginal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Cancer</a:t>
          </a:r>
        </a:p>
      </dgm:t>
    </dgm:pt>
    <dgm:pt modelId="{FF140ACD-1C1D-4E22-861A-80C6385CD315}" type="sibTrans" cxnId="{8F513672-E235-4275-B274-0A8C67BBD42F}">
      <dgm:prSet/>
      <dgm:spPr/>
      <dgm:t>
        <a:bodyPr/>
        <a:lstStyle/>
        <a:p>
          <a:endParaRPr lang="en-US" b="1"/>
        </a:p>
      </dgm:t>
    </dgm:pt>
    <dgm:pt modelId="{7E90E28B-3927-4F5C-B54A-92B7F27EEDA5}" type="parTrans" cxnId="{8F513672-E235-4275-B274-0A8C67BBD42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endParaRPr lang="en-US" b="1"/>
        </a:p>
      </dgm:t>
    </dgm:pt>
    <dgm:pt modelId="{1DE67107-4E5D-4681-8DE9-F37F02CC0C4B}">
      <dgm:prSet phldrT="[Text]" custT="1"/>
      <dgm:spPr>
        <a:solidFill>
          <a:srgbClr val="58B6C0">
            <a:lumMod val="7500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Penile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Cancer</a:t>
          </a:r>
        </a:p>
      </dgm:t>
    </dgm:pt>
    <dgm:pt modelId="{C74ED742-9048-44B4-8C33-2148C1994589}" type="sibTrans" cxnId="{54622B83-55B2-4AE3-86DF-91660ACD4F4F}">
      <dgm:prSet/>
      <dgm:spPr/>
      <dgm:t>
        <a:bodyPr/>
        <a:lstStyle/>
        <a:p>
          <a:endParaRPr lang="en-US" b="1"/>
        </a:p>
      </dgm:t>
    </dgm:pt>
    <dgm:pt modelId="{E3E14D28-22AC-49B1-8F74-D9B8CE4A26EF}" type="parTrans" cxnId="{54622B83-55B2-4AE3-86DF-91660ACD4F4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endParaRPr lang="en-US" b="1"/>
        </a:p>
      </dgm:t>
    </dgm:pt>
    <dgm:pt modelId="{1C09EA61-C50C-4AC9-9C3A-C5188D18868D}">
      <dgm:prSet phldrT="[Text]" custT="1"/>
      <dgm:spPr>
        <a:solidFill>
          <a:srgbClr val="58B6C0">
            <a:lumMod val="7500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 spcFirstLastPara="0" vert="horz" wrap="square" lIns="20320" tIns="20320" rIns="20320" bIns="2032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Cancer</a:t>
          </a:r>
        </a:p>
      </dgm:t>
    </dgm:pt>
    <dgm:pt modelId="{F4A935E1-4CC2-48FE-8005-BDF14986A6F5}" type="sibTrans" cxnId="{DEE410D1-AA70-4211-8736-2532290221CF}">
      <dgm:prSet/>
      <dgm:spPr/>
      <dgm:t>
        <a:bodyPr/>
        <a:lstStyle/>
        <a:p>
          <a:endParaRPr lang="en-US" b="1"/>
        </a:p>
      </dgm:t>
    </dgm:pt>
    <dgm:pt modelId="{483EEF6C-8325-45A6-8874-8059A83EE8BE}" type="parTrans" cxnId="{DEE410D1-AA70-4211-8736-2532290221C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endParaRPr lang="en-US" b="1"/>
        </a:p>
      </dgm:t>
    </dgm:pt>
    <dgm:pt modelId="{77F06572-9631-43A8-8850-E34BFA9C5A90}" type="pres">
      <dgm:prSet presAssocID="{52B54D86-7383-4544-BBA2-0C759FC642D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3A0D5F4-BFD9-4200-AA47-BAEAE193E981}" type="pres">
      <dgm:prSet presAssocID="{F5156BF9-DFC8-41A1-8B7E-490628BACFDB}" presName="centerShape" presStyleLbl="node0" presStyleIdx="0" presStyleCnt="1"/>
      <dgm:spPr/>
    </dgm:pt>
    <dgm:pt modelId="{A7EDB55B-7D6F-40BE-9EDA-3694B6F7BBCB}" type="pres">
      <dgm:prSet presAssocID="{38A21EF7-CCB0-4084-BB57-5B7DC76176E4}" presName="parTrans" presStyleLbl="sibTrans2D1" presStyleIdx="0" presStyleCnt="6"/>
      <dgm:spPr/>
    </dgm:pt>
    <dgm:pt modelId="{613F2976-5160-448E-84C5-071E06E81C01}" type="pres">
      <dgm:prSet presAssocID="{38A21EF7-CCB0-4084-BB57-5B7DC76176E4}" presName="connectorText" presStyleLbl="sibTrans2D1" presStyleIdx="0" presStyleCnt="6"/>
      <dgm:spPr/>
    </dgm:pt>
    <dgm:pt modelId="{C0734DF8-73F5-40FB-816B-A8BF5F1BF326}" type="pres">
      <dgm:prSet presAssocID="{3DACF4F0-9030-490C-9745-496F609D6E2C}" presName="node" presStyleLbl="node1" presStyleIdx="0" presStyleCnt="6">
        <dgm:presLayoutVars>
          <dgm:bulletEnabled val="1"/>
        </dgm:presLayoutVars>
      </dgm:prSet>
      <dgm:spPr>
        <a:xfrm>
          <a:off x="4136151" y="4299"/>
          <a:ext cx="1623536" cy="1623536"/>
        </a:xfrm>
        <a:prstGeom prst="ellipse">
          <a:avLst/>
        </a:prstGeom>
      </dgm:spPr>
    </dgm:pt>
    <dgm:pt modelId="{3E6706FB-7017-433B-8E10-AED5413D9AC7}" type="pres">
      <dgm:prSet presAssocID="{483EEF6C-8325-45A6-8874-8059A83EE8BE}" presName="parTrans" presStyleLbl="sibTrans2D1" presStyleIdx="1" presStyleCnt="6"/>
      <dgm:spPr/>
    </dgm:pt>
    <dgm:pt modelId="{CB69B575-171B-4D13-9EDB-B7E9B82A6C7D}" type="pres">
      <dgm:prSet presAssocID="{483EEF6C-8325-45A6-8874-8059A83EE8BE}" presName="connectorText" presStyleLbl="sibTrans2D1" presStyleIdx="1" presStyleCnt="6"/>
      <dgm:spPr/>
    </dgm:pt>
    <dgm:pt modelId="{6B13B34F-D273-4873-9E6A-8ADD1E6AD861}" type="pres">
      <dgm:prSet presAssocID="{1C09EA61-C50C-4AC9-9C3A-C5188D18868D}" presName="node" presStyleLbl="node1" presStyleIdx="1" presStyleCnt="6">
        <dgm:presLayoutVars>
          <dgm:bulletEnabled val="1"/>
        </dgm:presLayoutVars>
      </dgm:prSet>
      <dgm:spPr>
        <a:xfrm>
          <a:off x="6104257" y="1140585"/>
          <a:ext cx="1623536" cy="1623536"/>
        </a:xfrm>
        <a:prstGeom prst="ellipse">
          <a:avLst/>
        </a:prstGeom>
      </dgm:spPr>
    </dgm:pt>
    <dgm:pt modelId="{4536D0FB-67DF-41FC-9E15-EBB656C74081}" type="pres">
      <dgm:prSet presAssocID="{E3E14D28-22AC-49B1-8F74-D9B8CE4A26EF}" presName="parTrans" presStyleLbl="sibTrans2D1" presStyleIdx="2" presStyleCnt="6"/>
      <dgm:spPr/>
    </dgm:pt>
    <dgm:pt modelId="{AD03E710-D0C2-4058-8A6E-563E69F7DCA6}" type="pres">
      <dgm:prSet presAssocID="{E3E14D28-22AC-49B1-8F74-D9B8CE4A26EF}" presName="connectorText" presStyleLbl="sibTrans2D1" presStyleIdx="2" presStyleCnt="6"/>
      <dgm:spPr/>
    </dgm:pt>
    <dgm:pt modelId="{D5A5DDD4-6C6E-4393-B65F-2497FE098512}" type="pres">
      <dgm:prSet presAssocID="{1DE67107-4E5D-4681-8DE9-F37F02CC0C4B}" presName="node" presStyleLbl="node1" presStyleIdx="2" presStyleCnt="6">
        <dgm:presLayoutVars>
          <dgm:bulletEnabled val="1"/>
        </dgm:presLayoutVars>
      </dgm:prSet>
      <dgm:spPr>
        <a:xfrm>
          <a:off x="6104257" y="3413158"/>
          <a:ext cx="1623536" cy="1623536"/>
        </a:xfrm>
        <a:prstGeom prst="ellipse">
          <a:avLst/>
        </a:prstGeom>
      </dgm:spPr>
    </dgm:pt>
    <dgm:pt modelId="{27903F11-3FF4-4761-BEA3-119D4937DE36}" type="pres">
      <dgm:prSet presAssocID="{7E90E28B-3927-4F5C-B54A-92B7F27EEDA5}" presName="parTrans" presStyleLbl="sibTrans2D1" presStyleIdx="3" presStyleCnt="6"/>
      <dgm:spPr/>
    </dgm:pt>
    <dgm:pt modelId="{76A0571F-6929-442D-861A-A6F68CC3587B}" type="pres">
      <dgm:prSet presAssocID="{7E90E28B-3927-4F5C-B54A-92B7F27EEDA5}" presName="connectorText" presStyleLbl="sibTrans2D1" presStyleIdx="3" presStyleCnt="6"/>
      <dgm:spPr/>
    </dgm:pt>
    <dgm:pt modelId="{084B027D-883F-40CC-A76E-D2C8C8748BAF}" type="pres">
      <dgm:prSet presAssocID="{871627ED-B082-4D5C-AA75-9797BF55E9DA}" presName="node" presStyleLbl="node1" presStyleIdx="3" presStyleCnt="6">
        <dgm:presLayoutVars>
          <dgm:bulletEnabled val="1"/>
        </dgm:presLayoutVars>
      </dgm:prSet>
      <dgm:spPr>
        <a:xfrm>
          <a:off x="4136151" y="4549444"/>
          <a:ext cx="1623536" cy="1623536"/>
        </a:xfrm>
        <a:prstGeom prst="ellipse">
          <a:avLst/>
        </a:prstGeom>
      </dgm:spPr>
    </dgm:pt>
    <dgm:pt modelId="{2CE9A4DE-4278-402B-851D-22E0B20147A0}" type="pres">
      <dgm:prSet presAssocID="{0FFD0F12-E31C-40BD-8291-170BF48888BF}" presName="parTrans" presStyleLbl="sibTrans2D1" presStyleIdx="4" presStyleCnt="6"/>
      <dgm:spPr/>
    </dgm:pt>
    <dgm:pt modelId="{1DD26273-B276-4761-9A7B-F53E34D145BB}" type="pres">
      <dgm:prSet presAssocID="{0FFD0F12-E31C-40BD-8291-170BF48888BF}" presName="connectorText" presStyleLbl="sibTrans2D1" presStyleIdx="4" presStyleCnt="6"/>
      <dgm:spPr/>
    </dgm:pt>
    <dgm:pt modelId="{E23EAE10-A4DC-4AF4-A88E-5330C2DE64C3}" type="pres">
      <dgm:prSet presAssocID="{579A281E-3496-481E-BA5D-876B9E1C0A89}" presName="node" presStyleLbl="node1" presStyleIdx="4" presStyleCnt="6">
        <dgm:presLayoutVars>
          <dgm:bulletEnabled val="1"/>
        </dgm:presLayoutVars>
      </dgm:prSet>
      <dgm:spPr>
        <a:xfrm>
          <a:off x="2168046" y="3413158"/>
          <a:ext cx="1623536" cy="1623536"/>
        </a:xfrm>
        <a:prstGeom prst="ellipse">
          <a:avLst/>
        </a:prstGeom>
      </dgm:spPr>
    </dgm:pt>
    <dgm:pt modelId="{A0F9813B-8B03-48B7-9733-337E14C9CDEA}" type="pres">
      <dgm:prSet presAssocID="{1851B5BC-F557-4199-A857-A315995637AF}" presName="parTrans" presStyleLbl="sibTrans2D1" presStyleIdx="5" presStyleCnt="6"/>
      <dgm:spPr/>
    </dgm:pt>
    <dgm:pt modelId="{50E0A551-9A9B-44A3-9D52-72F4C0E8C2C3}" type="pres">
      <dgm:prSet presAssocID="{1851B5BC-F557-4199-A857-A315995637AF}" presName="connectorText" presStyleLbl="sibTrans2D1" presStyleIdx="5" presStyleCnt="6"/>
      <dgm:spPr/>
    </dgm:pt>
    <dgm:pt modelId="{0F32BF18-540D-4CF5-8C95-234D5DF51186}" type="pres">
      <dgm:prSet presAssocID="{691BFDDF-F59B-46C9-A281-837BDBDCAFA0}" presName="node" presStyleLbl="node1" presStyleIdx="5" presStyleCnt="6">
        <dgm:presLayoutVars>
          <dgm:bulletEnabled val="1"/>
        </dgm:presLayoutVars>
      </dgm:prSet>
      <dgm:spPr/>
    </dgm:pt>
  </dgm:ptLst>
  <dgm:cxnLst>
    <dgm:cxn modelId="{239C720D-5CC7-429B-878E-95DDBA26DDE5}" type="presOf" srcId="{7E90E28B-3927-4F5C-B54A-92B7F27EEDA5}" destId="{27903F11-3FF4-4761-BEA3-119D4937DE36}" srcOrd="0" destOrd="0" presId="urn:microsoft.com/office/officeart/2005/8/layout/radial5"/>
    <dgm:cxn modelId="{5866681C-AD00-4034-AD16-7C3B2EB75187}" type="presOf" srcId="{1DE67107-4E5D-4681-8DE9-F37F02CC0C4B}" destId="{D5A5DDD4-6C6E-4393-B65F-2497FE098512}" srcOrd="0" destOrd="0" presId="urn:microsoft.com/office/officeart/2005/8/layout/radial5"/>
    <dgm:cxn modelId="{E5EB501F-743A-40A9-A802-A08D46458687}" type="presOf" srcId="{7E90E28B-3927-4F5C-B54A-92B7F27EEDA5}" destId="{76A0571F-6929-442D-861A-A6F68CC3587B}" srcOrd="1" destOrd="0" presId="urn:microsoft.com/office/officeart/2005/8/layout/radial5"/>
    <dgm:cxn modelId="{CCA9621F-B502-48C0-84E2-F6BE24C58BEF}" type="presOf" srcId="{E3E14D28-22AC-49B1-8F74-D9B8CE4A26EF}" destId="{4536D0FB-67DF-41FC-9E15-EBB656C74081}" srcOrd="0" destOrd="0" presId="urn:microsoft.com/office/officeart/2005/8/layout/radial5"/>
    <dgm:cxn modelId="{EEA33E3A-9432-4BFF-AB8D-564DFAAABDB1}" type="presOf" srcId="{1851B5BC-F557-4199-A857-A315995637AF}" destId="{50E0A551-9A9B-44A3-9D52-72F4C0E8C2C3}" srcOrd="1" destOrd="0" presId="urn:microsoft.com/office/officeart/2005/8/layout/radial5"/>
    <dgm:cxn modelId="{CBD80842-329F-4140-A04E-A2C6BA9ADA40}" type="presOf" srcId="{F5156BF9-DFC8-41A1-8B7E-490628BACFDB}" destId="{23A0D5F4-BFD9-4200-AA47-BAEAE193E981}" srcOrd="0" destOrd="0" presId="urn:microsoft.com/office/officeart/2005/8/layout/radial5"/>
    <dgm:cxn modelId="{27A8B64E-5A2B-4740-8416-32739F0F0B25}" srcId="{F5156BF9-DFC8-41A1-8B7E-490628BACFDB}" destId="{579A281E-3496-481E-BA5D-876B9E1C0A89}" srcOrd="4" destOrd="0" parTransId="{0FFD0F12-E31C-40BD-8291-170BF48888BF}" sibTransId="{6E1900DD-2C45-4F1F-A721-7D0B3B29B0CC}"/>
    <dgm:cxn modelId="{08034D58-9A4A-4CB4-ADC9-15CACAAD083F}" srcId="{52B54D86-7383-4544-BBA2-0C759FC642DE}" destId="{F5156BF9-DFC8-41A1-8B7E-490628BACFDB}" srcOrd="0" destOrd="0" parTransId="{DC9CCADE-0F55-46FE-AEF6-BECD0CFB0E3E}" sibTransId="{06F8E452-41DF-4C58-A453-BE6831773B16}"/>
    <dgm:cxn modelId="{917CC468-6A49-4C12-A439-AA63F477EA15}" type="presOf" srcId="{E3E14D28-22AC-49B1-8F74-D9B8CE4A26EF}" destId="{AD03E710-D0C2-4058-8A6E-563E69F7DCA6}" srcOrd="1" destOrd="0" presId="urn:microsoft.com/office/officeart/2005/8/layout/radial5"/>
    <dgm:cxn modelId="{8F513672-E235-4275-B274-0A8C67BBD42F}" srcId="{F5156BF9-DFC8-41A1-8B7E-490628BACFDB}" destId="{871627ED-B082-4D5C-AA75-9797BF55E9DA}" srcOrd="3" destOrd="0" parTransId="{7E90E28B-3927-4F5C-B54A-92B7F27EEDA5}" sibTransId="{FF140ACD-1C1D-4E22-861A-80C6385CD315}"/>
    <dgm:cxn modelId="{442CAA7D-2D79-4E3B-A497-E81E8F753703}" srcId="{F5156BF9-DFC8-41A1-8B7E-490628BACFDB}" destId="{3DACF4F0-9030-490C-9745-496F609D6E2C}" srcOrd="0" destOrd="0" parTransId="{38A21EF7-CCB0-4084-BB57-5B7DC76176E4}" sibTransId="{CFAE897A-1E20-4521-8C59-F310C880BEA8}"/>
    <dgm:cxn modelId="{54622B83-55B2-4AE3-86DF-91660ACD4F4F}" srcId="{F5156BF9-DFC8-41A1-8B7E-490628BACFDB}" destId="{1DE67107-4E5D-4681-8DE9-F37F02CC0C4B}" srcOrd="2" destOrd="0" parTransId="{E3E14D28-22AC-49B1-8F74-D9B8CE4A26EF}" sibTransId="{C74ED742-9048-44B4-8C33-2148C1994589}"/>
    <dgm:cxn modelId="{18113A86-9919-4E6E-8B1A-368B55C85F47}" srcId="{F5156BF9-DFC8-41A1-8B7E-490628BACFDB}" destId="{691BFDDF-F59B-46C9-A281-837BDBDCAFA0}" srcOrd="5" destOrd="0" parTransId="{1851B5BC-F557-4199-A857-A315995637AF}" sibTransId="{21E657B8-F6D4-4CEE-B00E-CCEB21539BE7}"/>
    <dgm:cxn modelId="{A8DB478A-F8D4-4A66-A9AA-5E49E476684D}" type="presOf" srcId="{483EEF6C-8325-45A6-8874-8059A83EE8BE}" destId="{CB69B575-171B-4D13-9EDB-B7E9B82A6C7D}" srcOrd="1" destOrd="0" presId="urn:microsoft.com/office/officeart/2005/8/layout/radial5"/>
    <dgm:cxn modelId="{66AC83A9-2FEA-4BD3-937E-5875013FE6C6}" type="presOf" srcId="{579A281E-3496-481E-BA5D-876B9E1C0A89}" destId="{E23EAE10-A4DC-4AF4-A88E-5330C2DE64C3}" srcOrd="0" destOrd="0" presId="urn:microsoft.com/office/officeart/2005/8/layout/radial5"/>
    <dgm:cxn modelId="{26BD8DAB-626D-45BB-9660-A2E620952087}" type="presOf" srcId="{38A21EF7-CCB0-4084-BB57-5B7DC76176E4}" destId="{A7EDB55B-7D6F-40BE-9EDA-3694B6F7BBCB}" srcOrd="0" destOrd="0" presId="urn:microsoft.com/office/officeart/2005/8/layout/radial5"/>
    <dgm:cxn modelId="{DF9703AD-185E-48F3-96AA-54BB66134B1A}" type="presOf" srcId="{52B54D86-7383-4544-BBA2-0C759FC642DE}" destId="{77F06572-9631-43A8-8850-E34BFA9C5A90}" srcOrd="0" destOrd="0" presId="urn:microsoft.com/office/officeart/2005/8/layout/radial5"/>
    <dgm:cxn modelId="{B29452AF-FE17-4579-8B73-8BE569C0FFC1}" type="presOf" srcId="{483EEF6C-8325-45A6-8874-8059A83EE8BE}" destId="{3E6706FB-7017-433B-8E10-AED5413D9AC7}" srcOrd="0" destOrd="0" presId="urn:microsoft.com/office/officeart/2005/8/layout/radial5"/>
    <dgm:cxn modelId="{7C8BA7BE-E60D-4A06-BC45-4084711DBD36}" type="presOf" srcId="{1C09EA61-C50C-4AC9-9C3A-C5188D18868D}" destId="{6B13B34F-D273-4873-9E6A-8ADD1E6AD861}" srcOrd="0" destOrd="0" presId="urn:microsoft.com/office/officeart/2005/8/layout/radial5"/>
    <dgm:cxn modelId="{543536C1-C1A9-4FFB-BEE0-E9431B192C90}" type="presOf" srcId="{38A21EF7-CCB0-4084-BB57-5B7DC76176E4}" destId="{613F2976-5160-448E-84C5-071E06E81C01}" srcOrd="1" destOrd="0" presId="urn:microsoft.com/office/officeart/2005/8/layout/radial5"/>
    <dgm:cxn modelId="{DEE410D1-AA70-4211-8736-2532290221CF}" srcId="{F5156BF9-DFC8-41A1-8B7E-490628BACFDB}" destId="{1C09EA61-C50C-4AC9-9C3A-C5188D18868D}" srcOrd="1" destOrd="0" parTransId="{483EEF6C-8325-45A6-8874-8059A83EE8BE}" sibTransId="{F4A935E1-4CC2-48FE-8005-BDF14986A6F5}"/>
    <dgm:cxn modelId="{0FC04FD9-F229-46C5-9ABE-EDE8F3F27962}" type="presOf" srcId="{0FFD0F12-E31C-40BD-8291-170BF48888BF}" destId="{2CE9A4DE-4278-402B-851D-22E0B20147A0}" srcOrd="0" destOrd="0" presId="urn:microsoft.com/office/officeart/2005/8/layout/radial5"/>
    <dgm:cxn modelId="{4E3C6AD9-5367-4B8F-9351-D81FB37B3748}" type="presOf" srcId="{3DACF4F0-9030-490C-9745-496F609D6E2C}" destId="{C0734DF8-73F5-40FB-816B-A8BF5F1BF326}" srcOrd="0" destOrd="0" presId="urn:microsoft.com/office/officeart/2005/8/layout/radial5"/>
    <dgm:cxn modelId="{0CFDB2EA-4708-4B04-B8BB-09A53DE208F9}" type="presOf" srcId="{1851B5BC-F557-4199-A857-A315995637AF}" destId="{A0F9813B-8B03-48B7-9733-337E14C9CDEA}" srcOrd="0" destOrd="0" presId="urn:microsoft.com/office/officeart/2005/8/layout/radial5"/>
    <dgm:cxn modelId="{53F70BEF-5A9B-4A7C-A77E-A6A197D48ED2}" type="presOf" srcId="{691BFDDF-F59B-46C9-A281-837BDBDCAFA0}" destId="{0F32BF18-540D-4CF5-8C95-234D5DF51186}" srcOrd="0" destOrd="0" presId="urn:microsoft.com/office/officeart/2005/8/layout/radial5"/>
    <dgm:cxn modelId="{8329D8FD-F9E7-4C8C-8929-4255A7212B2C}" type="presOf" srcId="{0FFD0F12-E31C-40BD-8291-170BF48888BF}" destId="{1DD26273-B276-4761-9A7B-F53E34D145BB}" srcOrd="1" destOrd="0" presId="urn:microsoft.com/office/officeart/2005/8/layout/radial5"/>
    <dgm:cxn modelId="{E0CD8AFF-92E2-4494-AB57-AFF7C6C473D9}" type="presOf" srcId="{871627ED-B082-4D5C-AA75-9797BF55E9DA}" destId="{084B027D-883F-40CC-A76E-D2C8C8748BAF}" srcOrd="0" destOrd="0" presId="urn:microsoft.com/office/officeart/2005/8/layout/radial5"/>
    <dgm:cxn modelId="{8C67807E-1A06-4A54-98A0-7BD94728BE94}" type="presParOf" srcId="{77F06572-9631-43A8-8850-E34BFA9C5A90}" destId="{23A0D5F4-BFD9-4200-AA47-BAEAE193E981}" srcOrd="0" destOrd="0" presId="urn:microsoft.com/office/officeart/2005/8/layout/radial5"/>
    <dgm:cxn modelId="{B30BABB8-BE61-484E-8DBE-6AF7510E595B}" type="presParOf" srcId="{77F06572-9631-43A8-8850-E34BFA9C5A90}" destId="{A7EDB55B-7D6F-40BE-9EDA-3694B6F7BBCB}" srcOrd="1" destOrd="0" presId="urn:microsoft.com/office/officeart/2005/8/layout/radial5"/>
    <dgm:cxn modelId="{CC298320-423C-474B-813C-1904689BD685}" type="presParOf" srcId="{A7EDB55B-7D6F-40BE-9EDA-3694B6F7BBCB}" destId="{613F2976-5160-448E-84C5-071E06E81C01}" srcOrd="0" destOrd="0" presId="urn:microsoft.com/office/officeart/2005/8/layout/radial5"/>
    <dgm:cxn modelId="{235C5B25-6FED-42E7-973A-127D626C6AC1}" type="presParOf" srcId="{77F06572-9631-43A8-8850-E34BFA9C5A90}" destId="{C0734DF8-73F5-40FB-816B-A8BF5F1BF326}" srcOrd="2" destOrd="0" presId="urn:microsoft.com/office/officeart/2005/8/layout/radial5"/>
    <dgm:cxn modelId="{9E6F29B4-BEAE-4264-874C-ACE54F646E8B}" type="presParOf" srcId="{77F06572-9631-43A8-8850-E34BFA9C5A90}" destId="{3E6706FB-7017-433B-8E10-AED5413D9AC7}" srcOrd="3" destOrd="0" presId="urn:microsoft.com/office/officeart/2005/8/layout/radial5"/>
    <dgm:cxn modelId="{D70F863E-E585-402A-B087-12A18B7532B5}" type="presParOf" srcId="{3E6706FB-7017-433B-8E10-AED5413D9AC7}" destId="{CB69B575-171B-4D13-9EDB-B7E9B82A6C7D}" srcOrd="0" destOrd="0" presId="urn:microsoft.com/office/officeart/2005/8/layout/radial5"/>
    <dgm:cxn modelId="{E5B81696-2575-4417-93AB-0DBAD435DFF8}" type="presParOf" srcId="{77F06572-9631-43A8-8850-E34BFA9C5A90}" destId="{6B13B34F-D273-4873-9E6A-8ADD1E6AD861}" srcOrd="4" destOrd="0" presId="urn:microsoft.com/office/officeart/2005/8/layout/radial5"/>
    <dgm:cxn modelId="{AC3DC447-B21C-4ADC-9429-6A9C059985B6}" type="presParOf" srcId="{77F06572-9631-43A8-8850-E34BFA9C5A90}" destId="{4536D0FB-67DF-41FC-9E15-EBB656C74081}" srcOrd="5" destOrd="0" presId="urn:microsoft.com/office/officeart/2005/8/layout/radial5"/>
    <dgm:cxn modelId="{53F7124B-16AA-4BDA-A0F0-315FD282CAD0}" type="presParOf" srcId="{4536D0FB-67DF-41FC-9E15-EBB656C74081}" destId="{AD03E710-D0C2-4058-8A6E-563E69F7DCA6}" srcOrd="0" destOrd="0" presId="urn:microsoft.com/office/officeart/2005/8/layout/radial5"/>
    <dgm:cxn modelId="{DE92DBFD-E178-4288-ACDC-58E369F1E265}" type="presParOf" srcId="{77F06572-9631-43A8-8850-E34BFA9C5A90}" destId="{D5A5DDD4-6C6E-4393-B65F-2497FE098512}" srcOrd="6" destOrd="0" presId="urn:microsoft.com/office/officeart/2005/8/layout/radial5"/>
    <dgm:cxn modelId="{2C7A9E96-A8AC-4252-930E-02DF3D427B93}" type="presParOf" srcId="{77F06572-9631-43A8-8850-E34BFA9C5A90}" destId="{27903F11-3FF4-4761-BEA3-119D4937DE36}" srcOrd="7" destOrd="0" presId="urn:microsoft.com/office/officeart/2005/8/layout/radial5"/>
    <dgm:cxn modelId="{B07A2BED-F653-46E8-BBDB-37485145584E}" type="presParOf" srcId="{27903F11-3FF4-4761-BEA3-119D4937DE36}" destId="{76A0571F-6929-442D-861A-A6F68CC3587B}" srcOrd="0" destOrd="0" presId="urn:microsoft.com/office/officeart/2005/8/layout/radial5"/>
    <dgm:cxn modelId="{B37616F2-1B06-4D7B-972B-F0400AA6E752}" type="presParOf" srcId="{77F06572-9631-43A8-8850-E34BFA9C5A90}" destId="{084B027D-883F-40CC-A76E-D2C8C8748BAF}" srcOrd="8" destOrd="0" presId="urn:microsoft.com/office/officeart/2005/8/layout/radial5"/>
    <dgm:cxn modelId="{A7BA5264-741B-4357-9D15-64AF9E850CAB}" type="presParOf" srcId="{77F06572-9631-43A8-8850-E34BFA9C5A90}" destId="{2CE9A4DE-4278-402B-851D-22E0B20147A0}" srcOrd="9" destOrd="0" presId="urn:microsoft.com/office/officeart/2005/8/layout/radial5"/>
    <dgm:cxn modelId="{A52A83AB-CB4B-43A5-9B03-6C16B8FB566B}" type="presParOf" srcId="{2CE9A4DE-4278-402B-851D-22E0B20147A0}" destId="{1DD26273-B276-4761-9A7B-F53E34D145BB}" srcOrd="0" destOrd="0" presId="urn:microsoft.com/office/officeart/2005/8/layout/radial5"/>
    <dgm:cxn modelId="{42A96A58-B8E7-4AD1-8DC5-E4485AC2C758}" type="presParOf" srcId="{77F06572-9631-43A8-8850-E34BFA9C5A90}" destId="{E23EAE10-A4DC-4AF4-A88E-5330C2DE64C3}" srcOrd="10" destOrd="0" presId="urn:microsoft.com/office/officeart/2005/8/layout/radial5"/>
    <dgm:cxn modelId="{ABABA2C9-5EFE-43BA-8504-55FF0B4D4F9E}" type="presParOf" srcId="{77F06572-9631-43A8-8850-E34BFA9C5A90}" destId="{A0F9813B-8B03-48B7-9733-337E14C9CDEA}" srcOrd="11" destOrd="0" presId="urn:microsoft.com/office/officeart/2005/8/layout/radial5"/>
    <dgm:cxn modelId="{BCECD468-A298-42EA-B97B-083625D9647A}" type="presParOf" srcId="{A0F9813B-8B03-48B7-9733-337E14C9CDEA}" destId="{50E0A551-9A9B-44A3-9D52-72F4C0E8C2C3}" srcOrd="0" destOrd="0" presId="urn:microsoft.com/office/officeart/2005/8/layout/radial5"/>
    <dgm:cxn modelId="{BC7E953C-6E66-4334-847A-DE3BC91E7516}" type="presParOf" srcId="{77F06572-9631-43A8-8850-E34BFA9C5A90}" destId="{0F32BF18-540D-4CF5-8C95-234D5DF5118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8BB10-3AF4-4FE9-BFB1-47B64B21304F}">
      <dsp:nvSpPr>
        <dsp:cNvPr id="0" name=""/>
        <dsp:cNvSpPr/>
      </dsp:nvSpPr>
      <dsp:spPr>
        <a:xfrm>
          <a:off x="2792" y="772545"/>
          <a:ext cx="2318995" cy="2782794"/>
        </a:xfrm>
        <a:prstGeom prst="roundRect">
          <a:avLst>
            <a:gd name="adj" fmla="val 5000"/>
          </a:avLst>
        </a:prstGeom>
        <a:solidFill>
          <a:srgbClr val="4BACC6">
            <a:lumMod val="20000"/>
            <a:lumOff val="80000"/>
          </a:srgbClr>
        </a:solidFill>
        <a:ln w="25400" cap="flat" cmpd="sng" algn="ctr">
          <a:solidFill>
            <a:srgbClr val="4BACC6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24646A"/>
              </a:solidFill>
              <a:latin typeface="Calibri"/>
              <a:ea typeface="+mn-ea"/>
              <a:cs typeface="+mn-cs"/>
            </a:rPr>
            <a:t>FULL DOSE</a:t>
          </a:r>
        </a:p>
      </dsp:txBody>
      <dsp:txXfrm rot="16200000">
        <a:off x="-899461" y="1688383"/>
        <a:ext cx="2268307" cy="450215"/>
      </dsp:txXfrm>
    </dsp:sp>
    <dsp:sp modelId="{D18C0D9E-A12D-4A25-9B7D-FC4E0AEA7728}">
      <dsp:nvSpPr>
        <dsp:cNvPr id="0" name=""/>
        <dsp:cNvSpPr/>
      </dsp:nvSpPr>
      <dsp:spPr>
        <a:xfrm>
          <a:off x="466591" y="772545"/>
          <a:ext cx="1727651" cy="27827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BACC6">
                  <a:lumMod val="50000"/>
                </a:srgbClr>
              </a:solidFill>
              <a:latin typeface="Calibri"/>
              <a:ea typeface="+mn-ea"/>
              <a:cs typeface="+mn-cs"/>
            </a:rPr>
            <a:t>The HPV vaccine offers the best protection to girls and boys who complete all the recommended HPV vaccination doses.</a:t>
          </a:r>
        </a:p>
      </dsp:txBody>
      <dsp:txXfrm>
        <a:off x="466591" y="772545"/>
        <a:ext cx="1727651" cy="2782794"/>
      </dsp:txXfrm>
    </dsp:sp>
    <dsp:sp modelId="{041A5EB7-6AD7-4DF2-84F5-982268380B62}">
      <dsp:nvSpPr>
        <dsp:cNvPr id="0" name=""/>
        <dsp:cNvSpPr/>
      </dsp:nvSpPr>
      <dsp:spPr>
        <a:xfrm>
          <a:off x="2412344" y="778277"/>
          <a:ext cx="2318995" cy="2782794"/>
        </a:xfrm>
        <a:prstGeom prst="roundRect">
          <a:avLst>
            <a:gd name="adj" fmla="val 5000"/>
          </a:avLst>
        </a:prstGeom>
        <a:solidFill>
          <a:srgbClr val="4BACC6">
            <a:lumMod val="20000"/>
            <a:lumOff val="80000"/>
          </a:srgbClr>
        </a:solidFill>
        <a:ln w="25400" cap="flat" cmpd="sng" algn="ctr">
          <a:solidFill>
            <a:srgbClr val="4BACC6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24646A"/>
              </a:solidFill>
              <a:latin typeface="Calibri"/>
              <a:ea typeface="+mn-ea"/>
              <a:cs typeface="+mn-cs"/>
            </a:rPr>
            <a:t>EFFECTIVE</a:t>
          </a:r>
        </a:p>
      </dsp:txBody>
      <dsp:txXfrm rot="16200000">
        <a:off x="1510090" y="1694115"/>
        <a:ext cx="2268307" cy="450215"/>
      </dsp:txXfrm>
    </dsp:sp>
    <dsp:sp modelId="{E6C1FAE7-83A6-4004-AFC9-DCC4624BA011}">
      <dsp:nvSpPr>
        <dsp:cNvPr id="0" name=""/>
        <dsp:cNvSpPr/>
      </dsp:nvSpPr>
      <dsp:spPr>
        <a:xfrm rot="5400000">
          <a:off x="2213859" y="2973880"/>
          <a:ext cx="409076" cy="34784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1E8C6-31D5-4098-9B7C-9F5B467B01C7}">
      <dsp:nvSpPr>
        <dsp:cNvPr id="0" name=""/>
        <dsp:cNvSpPr/>
      </dsp:nvSpPr>
      <dsp:spPr>
        <a:xfrm>
          <a:off x="2876143" y="778277"/>
          <a:ext cx="1727651" cy="27827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BACC6">
                  <a:lumMod val="50000"/>
                </a:srgbClr>
              </a:solidFill>
              <a:latin typeface="Calibri"/>
              <a:ea typeface="+mn-ea"/>
              <a:cs typeface="+mn-cs"/>
            </a:rPr>
            <a:t>Studies have shown that this vaccine provides almost 100% protection against the type of HPV it targets.</a:t>
          </a:r>
        </a:p>
      </dsp:txBody>
      <dsp:txXfrm>
        <a:off x="2876143" y="778277"/>
        <a:ext cx="1727651" cy="2782794"/>
      </dsp:txXfrm>
    </dsp:sp>
    <dsp:sp modelId="{85679B38-5533-4D39-8CF2-042CE08A4A5C}">
      <dsp:nvSpPr>
        <dsp:cNvPr id="0" name=""/>
        <dsp:cNvSpPr/>
      </dsp:nvSpPr>
      <dsp:spPr>
        <a:xfrm>
          <a:off x="4806962" y="761525"/>
          <a:ext cx="2318995" cy="2782794"/>
        </a:xfrm>
        <a:prstGeom prst="roundRect">
          <a:avLst>
            <a:gd name="adj" fmla="val 5000"/>
          </a:avLst>
        </a:prstGeom>
        <a:solidFill>
          <a:srgbClr val="4BACC6">
            <a:lumMod val="20000"/>
            <a:lumOff val="80000"/>
          </a:srgbClr>
        </a:solidFill>
        <a:ln w="25400" cap="flat" cmpd="sng" algn="ctr">
          <a:solidFill>
            <a:srgbClr val="4BACC6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24646A"/>
              </a:solidFill>
              <a:latin typeface="Calibri"/>
              <a:ea typeface="+mn-ea"/>
              <a:cs typeface="+mn-cs"/>
            </a:rPr>
            <a:t>SAFE </a:t>
          </a:r>
        </a:p>
      </dsp:txBody>
      <dsp:txXfrm rot="16200000">
        <a:off x="3904708" y="1677363"/>
        <a:ext cx="2268307" cy="450215"/>
      </dsp:txXfrm>
    </dsp:sp>
    <dsp:sp modelId="{1D8E4AD0-1A13-4DAB-9CEA-CC5FBDF3D1FA}">
      <dsp:nvSpPr>
        <dsp:cNvPr id="0" name=""/>
        <dsp:cNvSpPr/>
      </dsp:nvSpPr>
      <dsp:spPr>
        <a:xfrm rot="5400000">
          <a:off x="4614019" y="2973880"/>
          <a:ext cx="409076" cy="34784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1B8D9-21EB-434F-86B1-7196759F8B47}">
      <dsp:nvSpPr>
        <dsp:cNvPr id="0" name=""/>
        <dsp:cNvSpPr/>
      </dsp:nvSpPr>
      <dsp:spPr>
        <a:xfrm>
          <a:off x="5270761" y="761525"/>
          <a:ext cx="1727651" cy="27827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BACC6">
                  <a:lumMod val="50000"/>
                </a:srgbClr>
              </a:solidFill>
              <a:latin typeface="Calibri"/>
              <a:ea typeface="+mn-ea"/>
              <a:cs typeface="+mn-cs"/>
            </a:rPr>
            <a:t>The HPV vaccine went through years of extensive safety testing before licensed by the FDA. </a:t>
          </a:r>
        </a:p>
      </dsp:txBody>
      <dsp:txXfrm>
        <a:off x="5270761" y="761525"/>
        <a:ext cx="1727651" cy="2782794"/>
      </dsp:txXfrm>
    </dsp:sp>
    <dsp:sp modelId="{241F74C8-8878-4516-837A-03671A4B5FBB}">
      <dsp:nvSpPr>
        <dsp:cNvPr id="0" name=""/>
        <dsp:cNvSpPr/>
      </dsp:nvSpPr>
      <dsp:spPr>
        <a:xfrm>
          <a:off x="7203110" y="761525"/>
          <a:ext cx="2318995" cy="2782794"/>
        </a:xfrm>
        <a:prstGeom prst="roundRect">
          <a:avLst>
            <a:gd name="adj" fmla="val 5000"/>
          </a:avLst>
        </a:prstGeom>
        <a:solidFill>
          <a:srgbClr val="4BACC6">
            <a:lumMod val="20000"/>
            <a:lumOff val="80000"/>
          </a:srgbClr>
        </a:solidFill>
        <a:ln w="25400" cap="flat" cmpd="sng" algn="ctr">
          <a:solidFill>
            <a:srgbClr val="4BACC6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4BACC6">
                <a:lumMod val="50000"/>
              </a:srgbClr>
            </a:solidFill>
            <a:latin typeface="Calibri"/>
            <a:ea typeface="+mn-ea"/>
            <a:cs typeface="+mn-cs"/>
          </a:endParaRPr>
        </a:p>
      </dsp:txBody>
      <dsp:txXfrm rot="16200000">
        <a:off x="6300856" y="1677363"/>
        <a:ext cx="2268307" cy="450215"/>
      </dsp:txXfrm>
    </dsp:sp>
    <dsp:sp modelId="{B6F34407-6D51-4CCB-917F-4402F55640A3}">
      <dsp:nvSpPr>
        <dsp:cNvPr id="0" name=""/>
        <dsp:cNvSpPr/>
      </dsp:nvSpPr>
      <dsp:spPr>
        <a:xfrm rot="5400000">
          <a:off x="7014179" y="2973880"/>
          <a:ext cx="409076" cy="347849"/>
        </a:xfrm>
        <a:prstGeom prst="flowChartExtract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BACC6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D7004A-F4DD-4517-8611-E7CBF0B783C9}">
      <dsp:nvSpPr>
        <dsp:cNvPr id="0" name=""/>
        <dsp:cNvSpPr/>
      </dsp:nvSpPr>
      <dsp:spPr>
        <a:xfrm>
          <a:off x="7666909" y="761525"/>
          <a:ext cx="1727651" cy="278279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4BACC6">
                  <a:lumMod val="50000"/>
                </a:srgbClr>
              </a:solidFill>
              <a:latin typeface="Calibri"/>
              <a:ea typeface="+mn-ea"/>
              <a:cs typeface="+mn-cs"/>
            </a:rPr>
            <a:t>Side effects are the ones common to most injectable vaccines: sore arm or itching at the site of injection, headache, high temperature, shivery, feeling sick (nausea).</a:t>
          </a:r>
        </a:p>
      </dsp:txBody>
      <dsp:txXfrm>
        <a:off x="7666909" y="761525"/>
        <a:ext cx="1727651" cy="2782794"/>
      </dsp:txXfrm>
    </dsp:sp>
    <dsp:sp modelId="{1E71870E-EC6B-DD4E-BDF9-7267ED32D9AB}">
      <dsp:nvSpPr>
        <dsp:cNvPr id="0" name=""/>
        <dsp:cNvSpPr/>
      </dsp:nvSpPr>
      <dsp:spPr>
        <a:xfrm>
          <a:off x="9613914" y="761525"/>
          <a:ext cx="2318995" cy="2782794"/>
        </a:xfrm>
        <a:prstGeom prst="roundRect">
          <a:avLst>
            <a:gd name="adj" fmla="val 5000"/>
          </a:avLst>
        </a:prstGeom>
        <a:solidFill>
          <a:srgbClr val="4BACC6">
            <a:lumMod val="20000"/>
            <a:lumOff val="80000"/>
          </a:srgbClr>
        </a:solidFill>
        <a:ln w="25400" cap="flat" cmpd="sng" algn="ctr">
          <a:solidFill>
            <a:srgbClr val="4BACC6">
              <a:lumMod val="5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725" rIns="111125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rgbClr val="24646A"/>
              </a:solidFill>
              <a:latin typeface="Calibri"/>
              <a:ea typeface="+mn-ea"/>
              <a:cs typeface="+mn-cs"/>
            </a:rPr>
            <a:t>NO COST</a:t>
          </a:r>
        </a:p>
      </dsp:txBody>
      <dsp:txXfrm rot="16200000">
        <a:off x="8704868" y="1670571"/>
        <a:ext cx="2281891" cy="463799"/>
      </dsp:txXfrm>
    </dsp:sp>
    <dsp:sp modelId="{A04D69EB-AE1B-9349-9803-7B4246C61F3E}">
      <dsp:nvSpPr>
        <dsp:cNvPr id="0" name=""/>
        <dsp:cNvSpPr/>
      </dsp:nvSpPr>
      <dsp:spPr>
        <a:xfrm rot="5400000">
          <a:off x="9414339" y="2973880"/>
          <a:ext cx="409076" cy="34784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0D5F4-BFD9-4200-AA47-BAEAE193E981}">
      <dsp:nvSpPr>
        <dsp:cNvPr id="0" name=""/>
        <dsp:cNvSpPr/>
      </dsp:nvSpPr>
      <dsp:spPr>
        <a:xfrm>
          <a:off x="4136151" y="2276871"/>
          <a:ext cx="1623536" cy="1623536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latin typeface="Arial" panose="020B0604020202020204" pitchFamily="34" charset="0"/>
              <a:cs typeface="Arial" panose="020B0604020202020204" pitchFamily="34" charset="0"/>
            </a:rPr>
            <a:t>HPV </a:t>
          </a:r>
          <a:r>
            <a:rPr lang="en-US" sz="2000" b="1" kern="1200" dirty="0">
              <a:latin typeface="Arial" panose="020B0604020202020204" pitchFamily="34" charset="0"/>
              <a:cs typeface="Arial" panose="020B0604020202020204" pitchFamily="34" charset="0"/>
            </a:rPr>
            <a:t>Virus</a:t>
          </a:r>
          <a:endParaRPr lang="en-US" sz="3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73912" y="2514632"/>
        <a:ext cx="1148014" cy="1148014"/>
      </dsp:txXfrm>
    </dsp:sp>
    <dsp:sp modelId="{A7EDB55B-7D6F-40BE-9EDA-3694B6F7BBCB}">
      <dsp:nvSpPr>
        <dsp:cNvPr id="0" name=""/>
        <dsp:cNvSpPr/>
      </dsp:nvSpPr>
      <dsp:spPr>
        <a:xfrm rot="16200000">
          <a:off x="4775925" y="1686088"/>
          <a:ext cx="343989" cy="552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alpha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4827524" y="1848087"/>
        <a:ext cx="240792" cy="331202"/>
      </dsp:txXfrm>
    </dsp:sp>
    <dsp:sp modelId="{C0734DF8-73F5-40FB-816B-A8BF5F1BF326}">
      <dsp:nvSpPr>
        <dsp:cNvPr id="0" name=""/>
        <dsp:cNvSpPr/>
      </dsp:nvSpPr>
      <dsp:spPr>
        <a:xfrm>
          <a:off x="4136151" y="4299"/>
          <a:ext cx="1623536" cy="1623536"/>
        </a:xfrm>
        <a:prstGeom prst="ellipse">
          <a:avLst/>
        </a:prstGeom>
        <a:solidFill>
          <a:srgbClr val="58B6C0">
            <a:lumMod val="7500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Oro-pharyngeal Cancer</a:t>
          </a:r>
        </a:p>
      </dsp:txBody>
      <dsp:txXfrm>
        <a:off x="4373912" y="242060"/>
        <a:ext cx="1148014" cy="1148014"/>
      </dsp:txXfrm>
    </dsp:sp>
    <dsp:sp modelId="{3E6706FB-7017-433B-8E10-AED5413D9AC7}">
      <dsp:nvSpPr>
        <dsp:cNvPr id="0" name=""/>
        <dsp:cNvSpPr/>
      </dsp:nvSpPr>
      <dsp:spPr>
        <a:xfrm rot="19800000">
          <a:off x="5751546" y="2249363"/>
          <a:ext cx="343989" cy="552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alpha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5758459" y="2385562"/>
        <a:ext cx="240792" cy="331202"/>
      </dsp:txXfrm>
    </dsp:sp>
    <dsp:sp modelId="{6B13B34F-D273-4873-9E6A-8ADD1E6AD861}">
      <dsp:nvSpPr>
        <dsp:cNvPr id="0" name=""/>
        <dsp:cNvSpPr/>
      </dsp:nvSpPr>
      <dsp:spPr>
        <a:xfrm>
          <a:off x="6104257" y="1140585"/>
          <a:ext cx="1623536" cy="1623536"/>
        </a:xfrm>
        <a:prstGeom prst="ellipse">
          <a:avLst/>
        </a:prstGeom>
        <a:solidFill>
          <a:srgbClr val="58B6C0">
            <a:lumMod val="7500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Anal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Cancer</a:t>
          </a:r>
        </a:p>
      </dsp:txBody>
      <dsp:txXfrm>
        <a:off x="6342018" y="1378346"/>
        <a:ext cx="1148014" cy="1148014"/>
      </dsp:txXfrm>
    </dsp:sp>
    <dsp:sp modelId="{4536D0FB-67DF-41FC-9E15-EBB656C74081}">
      <dsp:nvSpPr>
        <dsp:cNvPr id="0" name=""/>
        <dsp:cNvSpPr/>
      </dsp:nvSpPr>
      <dsp:spPr>
        <a:xfrm rot="1800000">
          <a:off x="5751546" y="3375914"/>
          <a:ext cx="343989" cy="552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alpha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5758459" y="3460515"/>
        <a:ext cx="240792" cy="331202"/>
      </dsp:txXfrm>
    </dsp:sp>
    <dsp:sp modelId="{D5A5DDD4-6C6E-4393-B65F-2497FE098512}">
      <dsp:nvSpPr>
        <dsp:cNvPr id="0" name=""/>
        <dsp:cNvSpPr/>
      </dsp:nvSpPr>
      <dsp:spPr>
        <a:xfrm>
          <a:off x="6104257" y="3413158"/>
          <a:ext cx="1623536" cy="1623536"/>
        </a:xfrm>
        <a:prstGeom prst="ellipse">
          <a:avLst/>
        </a:prstGeom>
        <a:solidFill>
          <a:srgbClr val="58B6C0">
            <a:lumMod val="7500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Penile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Cancer</a:t>
          </a:r>
        </a:p>
      </dsp:txBody>
      <dsp:txXfrm>
        <a:off x="6342018" y="3650919"/>
        <a:ext cx="1148014" cy="1148014"/>
      </dsp:txXfrm>
    </dsp:sp>
    <dsp:sp modelId="{27903F11-3FF4-4761-BEA3-119D4937DE36}">
      <dsp:nvSpPr>
        <dsp:cNvPr id="0" name=""/>
        <dsp:cNvSpPr/>
      </dsp:nvSpPr>
      <dsp:spPr>
        <a:xfrm rot="5400000">
          <a:off x="4775925" y="3939189"/>
          <a:ext cx="343989" cy="552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alpha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4827524" y="3997991"/>
        <a:ext cx="240792" cy="331202"/>
      </dsp:txXfrm>
    </dsp:sp>
    <dsp:sp modelId="{084B027D-883F-40CC-A76E-D2C8C8748BAF}">
      <dsp:nvSpPr>
        <dsp:cNvPr id="0" name=""/>
        <dsp:cNvSpPr/>
      </dsp:nvSpPr>
      <dsp:spPr>
        <a:xfrm>
          <a:off x="4136151" y="4549444"/>
          <a:ext cx="1623536" cy="1623536"/>
        </a:xfrm>
        <a:prstGeom prst="ellipse">
          <a:avLst/>
        </a:prstGeom>
        <a:solidFill>
          <a:srgbClr val="58B6C0">
            <a:lumMod val="7500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Vaginal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Cancer</a:t>
          </a:r>
        </a:p>
      </dsp:txBody>
      <dsp:txXfrm>
        <a:off x="4373912" y="4787205"/>
        <a:ext cx="1148014" cy="1148014"/>
      </dsp:txXfrm>
    </dsp:sp>
    <dsp:sp modelId="{2CE9A4DE-4278-402B-851D-22E0B20147A0}">
      <dsp:nvSpPr>
        <dsp:cNvPr id="0" name=""/>
        <dsp:cNvSpPr/>
      </dsp:nvSpPr>
      <dsp:spPr>
        <a:xfrm rot="9000000">
          <a:off x="3800303" y="3375914"/>
          <a:ext cx="343989" cy="552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alpha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 rot="10800000">
        <a:off x="3896587" y="3460515"/>
        <a:ext cx="240792" cy="331202"/>
      </dsp:txXfrm>
    </dsp:sp>
    <dsp:sp modelId="{E23EAE10-A4DC-4AF4-A88E-5330C2DE64C3}">
      <dsp:nvSpPr>
        <dsp:cNvPr id="0" name=""/>
        <dsp:cNvSpPr/>
      </dsp:nvSpPr>
      <dsp:spPr>
        <a:xfrm>
          <a:off x="2168046" y="3413158"/>
          <a:ext cx="1623536" cy="1623536"/>
        </a:xfrm>
        <a:prstGeom prst="ellipse">
          <a:avLst/>
        </a:prstGeom>
        <a:solidFill>
          <a:srgbClr val="58B6C0">
            <a:lumMod val="75000"/>
          </a:srgb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Cervical Cancer</a:t>
          </a:r>
        </a:p>
      </dsp:txBody>
      <dsp:txXfrm>
        <a:off x="2405807" y="3650919"/>
        <a:ext cx="1148014" cy="1148014"/>
      </dsp:txXfrm>
    </dsp:sp>
    <dsp:sp modelId="{A0F9813B-8B03-48B7-9733-337E14C9CDEA}">
      <dsp:nvSpPr>
        <dsp:cNvPr id="0" name=""/>
        <dsp:cNvSpPr/>
      </dsp:nvSpPr>
      <dsp:spPr>
        <a:xfrm rot="12600000">
          <a:off x="3800303" y="2249363"/>
          <a:ext cx="343989" cy="552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alpha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 rot="10800000">
        <a:off x="3896587" y="2385562"/>
        <a:ext cx="240792" cy="331202"/>
      </dsp:txXfrm>
    </dsp:sp>
    <dsp:sp modelId="{0F32BF18-540D-4CF5-8C95-234D5DF51186}">
      <dsp:nvSpPr>
        <dsp:cNvPr id="0" name=""/>
        <dsp:cNvSpPr/>
      </dsp:nvSpPr>
      <dsp:spPr>
        <a:xfrm>
          <a:off x="2168046" y="1140585"/>
          <a:ext cx="1623536" cy="1623536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Vulvar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Cancer</a:t>
          </a:r>
        </a:p>
      </dsp:txBody>
      <dsp:txXfrm>
        <a:off x="2405807" y="1378346"/>
        <a:ext cx="1148014" cy="1148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B04CA74-FE13-493B-9666-8D7744524EE8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33D05A-4A93-46C8-88F2-761A8CD1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40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9D8F75C-AFD8-3D4D-9408-17D4575E83CE}" type="datetimeFigureOut">
              <a:rPr lang="en-US" smtClean="0"/>
              <a:t>3/12/26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543361-5B15-274B-B520-FE5FD3B6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6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pv/about/cancers-caused-by-hpv.html?CDC_AAref_Val=https://www.cdc.gov/hpv/parents/cancer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cd566ac1d1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cd566ac1d1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Walk you audience through what you will be talking about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4302A-7CC5-438D-90F9-AB5A4C91D0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63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43361-5B15-274B-B520-FE5FD3B6E5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488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8F7A56-7487-4EA4-BD00-9512CB65CD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834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the three steps and through three steps we can eliminate cervical cancer.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43361-5B15-274B-B520-FE5FD3B6E5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cervical cancer and emphasize that most of the time there are no symptoms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43361-5B15-274B-B520-FE5FD3B6E5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4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that HPV is very common virus and most people who have been sexually active are exposed to the virus but in most people the infection goes away by itself.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43361-5B15-274B-B520-FE5FD3B6E5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2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43361-5B15-274B-B520-FE5FD3B6E5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64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4302A-7CC5-438D-90F9-AB5A4C91D0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417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common questions we get from parents. Make sure to address each of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43361-5B15-274B-B520-FE5FD3B6E5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01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43361-5B15-274B-B520-FE5FD3B6E5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52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Cancers Caused by HPV | HPV | CDC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A4302A-7CC5-438D-90F9-AB5A4C91D0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421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most common barrier is that most parents do not know that there is a vaccine that prevents some cancers.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43361-5B15-274B-B520-FE5FD3B6E5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4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26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006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785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>
          <p15:clr>
            <a:srgbClr val="FBAE40"/>
          </p15:clr>
        </p15:guide>
        <p15:guide id="4" pos="516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>
          <p15:clr>
            <a:srgbClr val="FBAE40"/>
          </p15:clr>
        </p15:guide>
        <p15:guide id="11" pos="2880">
          <p15:clr>
            <a:srgbClr val="FBAE40"/>
          </p15:clr>
        </p15:guide>
        <p15:guide id="12" orient="horz" pos="17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748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528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64" y="476722"/>
            <a:ext cx="10636465" cy="76854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CEEE7111-B6FF-B144-B41D-1ADF966B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81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2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09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23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43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8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5269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23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869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29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5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8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3729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82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28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55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759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2432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7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64" y="476722"/>
            <a:ext cx="10636465" cy="76854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CEEE7111-B6FF-B144-B41D-1ADF966B29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E253E1-8640-8F4A-A0B0-47F028DC03C6}"/>
              </a:ext>
            </a:extLst>
          </p:cNvPr>
          <p:cNvCxnSpPr>
            <a:cxnSpLocks/>
          </p:cNvCxnSpPr>
          <p:nvPr/>
        </p:nvCxnSpPr>
        <p:spPr>
          <a:xfrm>
            <a:off x="11358347" y="625959"/>
            <a:ext cx="0" cy="232322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1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9">
          <p15:clr>
            <a:srgbClr val="FBAE40"/>
          </p15:clr>
        </p15:guide>
        <p15:guide id="2" orient="horz" pos="432">
          <p15:clr>
            <a:srgbClr val="FBAE40"/>
          </p15:clr>
        </p15:guide>
        <p15:guide id="3" pos="7159">
          <p15:clr>
            <a:srgbClr val="FBAE40"/>
          </p15:clr>
        </p15:guide>
        <p15:guide id="4" pos="7039">
          <p15:clr>
            <a:srgbClr val="FBAE40"/>
          </p15:clr>
        </p15:guide>
        <p15:guide id="5" pos="7344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2372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9030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537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880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99769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2585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9009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952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8760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>
          <p15:clr>
            <a:srgbClr val="FBAE40"/>
          </p15:clr>
        </p15:guide>
        <p15:guide id="4" pos="4560">
          <p15:clr>
            <a:srgbClr val="FBAE40"/>
          </p15:clr>
        </p15:guide>
        <p15:guide id="8" orient="horz" pos="1848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993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6500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33219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87007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58932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26921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7201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2172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8125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20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395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9636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364" y="476722"/>
            <a:ext cx="10636465" cy="76854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0CB3332-03E0-A04A-BAC4-A603576BA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0781" y="570009"/>
            <a:ext cx="30413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 b="0" i="0">
                <a:solidFill>
                  <a:schemeClr val="accent6"/>
                </a:solidFill>
                <a:latin typeface="+mn-lt"/>
              </a:defRPr>
            </a:lvl1pPr>
          </a:lstStyle>
          <a:p>
            <a:fld id="{CEEE7111-B6FF-B144-B41D-1ADF966B2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61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979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mma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8963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4524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9768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>
          <p15:clr>
            <a:srgbClr val="FBAE40"/>
          </p15:clr>
        </p15:guide>
        <p15:guide id="9" orient="horz" pos="124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4330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4008">
          <p15:clr>
            <a:srgbClr val="FBAE40"/>
          </p15:clr>
        </p15:guide>
        <p15:guide id="5" pos="1944">
          <p15:clr>
            <a:srgbClr val="FBAE40"/>
          </p15:clr>
        </p15:guide>
        <p15:guide id="6" pos="3648">
          <p15:clr>
            <a:srgbClr val="FBAE40"/>
          </p15:clr>
        </p15:guide>
        <p15:guide id="7" orient="horz" pos="1392">
          <p15:clr>
            <a:srgbClr val="FBAE40"/>
          </p15:clr>
        </p15:guide>
        <p15:guide id="8" orient="horz" pos="552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pos="5352">
          <p15:clr>
            <a:srgbClr val="FBAE40"/>
          </p15:clr>
        </p15:guide>
        <p15:guide id="11" pos="5736">
          <p15:clr>
            <a:srgbClr val="FBAE40"/>
          </p15:clr>
        </p15:guide>
        <p15:guide id="12" orient="horz" pos="2904">
          <p15:clr>
            <a:srgbClr val="FBAE40"/>
          </p15:clr>
        </p15:guide>
        <p15:guide id="13" orient="horz" pos="16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7687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3768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orient="horz" pos="1512">
          <p15:clr>
            <a:srgbClr val="FBAE40"/>
          </p15:clr>
        </p15:guide>
        <p15:guide id="11" orient="horz" pos="28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March 12, 2026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2E9F15-0522-4ECA-9DB7-7297B69058C8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F6D8857B-9B94-4A7A-8210-FDDE5091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5345CBA-51C4-47EE-B4D7-A09067CF7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07BDAD42-8FC8-4184-8F80-D4C91471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79724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738923-0586-4E98-88F3-1BB811556D7D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57BD1D-B179-4EC5-9A42-F48F89AD8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6FCF02C2-5D74-4A94-A24E-F9E9D5B4A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814B0F8E-5DB1-4E4D-B1B6-1DB4DF1FE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7364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baseline="0">
          <a:solidFill>
            <a:srgbClr val="00808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 baseline="0">
          <a:solidFill>
            <a:srgbClr val="00808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 baseline="0">
          <a:solidFill>
            <a:srgbClr val="00808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 baseline="0">
          <a:solidFill>
            <a:srgbClr val="00808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 baseline="0">
          <a:solidFill>
            <a:srgbClr val="00808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 baseline="0">
          <a:solidFill>
            <a:srgbClr val="00808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4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28A19-191A-427E-BEF1-95743D3E9427}" type="datetimeFigureOut">
              <a:rPr lang="en-US" smtClean="0"/>
              <a:t>3/12/26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E12B0-22B9-491B-9E75-8BFC9FC554A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8DE3A9-507B-448C-8001-D3627DE59082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928AD2DE-7307-45BF-BC62-311F61DE4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4A91B7F9-663D-4141-AB89-893956257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FF48DC62-6948-4429-B69F-29F47ADC4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8892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operationwipeout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ww.operationwipeout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hyperlink" Target="https://x.com/OpWipeOutAL" TargetMode="External"/><Relationship Id="rId4" Type="http://schemas.openxmlformats.org/officeDocument/2006/relationships/hyperlink" Target="https://www.instagram.com/operationwipeouta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ixabay.com/vectors/female-woman-stick-figure-symbol-294094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lue and white advertisement&#10;&#10;AI-generated content may be incorrect.">
            <a:extLst>
              <a:ext uri="{FF2B5EF4-FFF2-40B4-BE49-F238E27FC236}">
                <a16:creationId xmlns:a16="http://schemas.microsoft.com/office/drawing/2014/main" id="{06625B7C-8416-7835-4AD4-FBE0C498D0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26" r="6126"/>
          <a:stretch>
            <a:fillRect/>
          </a:stretch>
        </p:blipFill>
        <p:spPr>
          <a:xfrm>
            <a:off x="0" y="0"/>
            <a:ext cx="12192000" cy="68580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DB0C38-1401-50D7-5CB6-311A21EA4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2604" y="6249700"/>
            <a:ext cx="4088700" cy="608300"/>
          </a:xfrm>
        </p:spPr>
        <p:txBody>
          <a:bodyPr>
            <a:normAutofit/>
          </a:bodyPr>
          <a:lstStyle/>
          <a:p>
            <a:r>
              <a:rPr lang="en-US" sz="2400" spc="-15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EXHIBIT 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D5D64-02DF-A78B-993F-22F93C102AA1}"/>
              </a:ext>
            </a:extLst>
          </p:cNvPr>
          <p:cNvSpPr txBox="1"/>
          <p:nvPr/>
        </p:nvSpPr>
        <p:spPr>
          <a:xfrm>
            <a:off x="155448" y="6369184"/>
            <a:ext cx="73822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spc="-15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SPEAKER KIT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4458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5B5A-F56E-FE1B-DAB6-6983E2EE6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375" y="556379"/>
            <a:ext cx="7841025" cy="61086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HPV </a:t>
            </a:r>
            <a:r>
              <a:rPr lang="en-US" sz="44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Vaccination: Age &amp; Dose</a:t>
            </a:r>
            <a:endParaRPr lang="en-US" sz="4400" dirty="0">
              <a:ln w="13462">
                <a:solidFill>
                  <a:srgbClr val="FFC000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0971A-9D46-4E43-4EED-668D28139F50}"/>
              </a:ext>
            </a:extLst>
          </p:cNvPr>
          <p:cNvSpPr txBox="1"/>
          <p:nvPr/>
        </p:nvSpPr>
        <p:spPr>
          <a:xfrm>
            <a:off x="289349" y="3615541"/>
            <a:ext cx="3528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1FA8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9-12 YEARS OF AGE  </a:t>
            </a:r>
            <a:endParaRPr lang="en-US" dirty="0">
              <a:ln w="0"/>
              <a:solidFill>
                <a:srgbClr val="1FA8B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Boys and girls between the ages of 9-12 years should get the HPV vaccine</a:t>
            </a: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ln w="0"/>
                <a:solidFill>
                  <a:srgbClr val="1FA8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DOSES</a:t>
            </a: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6-12 months apart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5CF74F-0F91-BEC1-85D2-6B349E243E9E}"/>
              </a:ext>
            </a:extLst>
          </p:cNvPr>
          <p:cNvSpPr txBox="1"/>
          <p:nvPr/>
        </p:nvSpPr>
        <p:spPr>
          <a:xfrm>
            <a:off x="4231516" y="3615541"/>
            <a:ext cx="35280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1FA8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13-14 YEARS OF AGE  </a:t>
            </a:r>
            <a:endParaRPr lang="en-US" dirty="0">
              <a:ln w="0"/>
              <a:solidFill>
                <a:srgbClr val="1FA8B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catch up …</a:t>
            </a: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n w="0"/>
              <a:solidFill>
                <a:srgbClr val="1FA8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n w="0"/>
              <a:solidFill>
                <a:srgbClr val="1FA8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n w="0"/>
                <a:solidFill>
                  <a:srgbClr val="1FA8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TWO DOSES</a:t>
            </a: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6-12 months apart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6E7507-B305-30C2-13A6-B0B68C29739E}"/>
              </a:ext>
            </a:extLst>
          </p:cNvPr>
          <p:cNvSpPr txBox="1"/>
          <p:nvPr/>
        </p:nvSpPr>
        <p:spPr>
          <a:xfrm>
            <a:off x="7693502" y="3615541"/>
            <a:ext cx="42252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1FA8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15-26 YEARS OF AGE  </a:t>
            </a:r>
            <a:endParaRPr lang="en-US" dirty="0">
              <a:ln w="0"/>
              <a:solidFill>
                <a:srgbClr val="1FA8B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this is a little later, </a:t>
            </a: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teenagers will need 3 doses</a:t>
            </a:r>
          </a:p>
          <a:p>
            <a:pPr algn="ctr"/>
            <a:endParaRPr lang="en-US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n w="0"/>
                <a:solidFill>
                  <a:srgbClr val="1FA8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DOSES</a:t>
            </a: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aseline="30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dose 1-2 months after 1st, and </a:t>
            </a:r>
          </a:p>
          <a:p>
            <a:pPr algn="ctr"/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aseline="30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dose 6 months after the 1</a:t>
            </a:r>
            <a:r>
              <a:rPr lang="en-US" baseline="30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dose.</a:t>
            </a:r>
            <a:endParaRPr lang="en-US" b="1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771A65-1DF3-A802-23ED-F395B743CDAB}"/>
              </a:ext>
            </a:extLst>
          </p:cNvPr>
          <p:cNvSpPr/>
          <p:nvPr/>
        </p:nvSpPr>
        <p:spPr>
          <a:xfrm>
            <a:off x="848409" y="1806333"/>
            <a:ext cx="2409889" cy="2581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E5669EA-8B37-F04D-F20A-912FB433F3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850" y="6155489"/>
            <a:ext cx="1191186" cy="613461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F08F086-4BAA-D736-3736-0BC37E7E3E31}"/>
              </a:ext>
            </a:extLst>
          </p:cNvPr>
          <p:cNvSpPr txBox="1"/>
          <p:nvPr/>
        </p:nvSpPr>
        <p:spPr>
          <a:xfrm>
            <a:off x="0" y="6211669"/>
            <a:ext cx="10714850" cy="64633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B7E2D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HPV vaccination is approved by the FDA for adults up to age 45 </a:t>
            </a:r>
          </a:p>
          <a:p>
            <a:pPr algn="ctr"/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based on health care provider recommendation.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1651109"/>
            <a:ext cx="3083008" cy="170311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241" y="1651443"/>
            <a:ext cx="3187323" cy="170278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682" y="1648677"/>
            <a:ext cx="3176679" cy="170554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EC91FF1-D61D-49FA-A66C-DE1F02CAF50D}"/>
              </a:ext>
            </a:extLst>
          </p:cNvPr>
          <p:cNvSpPr/>
          <p:nvPr/>
        </p:nvSpPr>
        <p:spPr>
          <a:xfrm flipV="1">
            <a:off x="693375" y="1241497"/>
            <a:ext cx="7441632" cy="80652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A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2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1A10-648F-DFDA-5EE4-B1FE3472E003}"/>
              </a:ext>
            </a:extLst>
          </p:cNvPr>
          <p:cNvGrpSpPr/>
          <p:nvPr/>
        </p:nvGrpSpPr>
        <p:grpSpPr>
          <a:xfrm>
            <a:off x="2828089" y="452120"/>
            <a:ext cx="9895840" cy="6248399"/>
            <a:chOff x="1706880" y="612432"/>
            <a:chExt cx="9895840" cy="6248399"/>
          </a:xfrm>
        </p:grpSpPr>
        <p:graphicFrame>
          <p:nvGraphicFramePr>
            <p:cNvPr id="2" name="Diagram 1">
              <a:extLst>
                <a:ext uri="{FF2B5EF4-FFF2-40B4-BE49-F238E27FC236}">
                  <a16:creationId xmlns:a16="http://schemas.microsoft.com/office/drawing/2014/main" id="{F4905760-9A55-77EF-3E5F-A81285308E0A}"/>
                </a:ext>
              </a:extLst>
            </p:cNvPr>
            <p:cNvGraphicFramePr/>
            <p:nvPr/>
          </p:nvGraphicFramePr>
          <p:xfrm>
            <a:off x="1706880" y="683551"/>
            <a:ext cx="9895840" cy="61772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4046397-314D-131C-BF4D-EDC6A3C07736}"/>
                </a:ext>
              </a:extLst>
            </p:cNvPr>
            <p:cNvSpPr/>
            <p:nvPr/>
          </p:nvSpPr>
          <p:spPr>
            <a:xfrm rot="10800000" flipV="1">
              <a:off x="3820159" y="1435392"/>
              <a:ext cx="822960" cy="822960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B6C0">
                      <a:lumMod val="75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69%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2CACB76-4280-7954-8A17-A8313AE7A2B5}"/>
                </a:ext>
              </a:extLst>
            </p:cNvPr>
            <p:cNvSpPr/>
            <p:nvPr/>
          </p:nvSpPr>
          <p:spPr>
            <a:xfrm>
              <a:off x="8475309" y="1435392"/>
              <a:ext cx="822960" cy="822960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B6C0">
                      <a:lumMod val="75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91%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C93DF9-910B-EF0D-23BF-41E5040C344E}"/>
                </a:ext>
              </a:extLst>
            </p:cNvPr>
            <p:cNvSpPr/>
            <p:nvPr/>
          </p:nvSpPr>
          <p:spPr>
            <a:xfrm>
              <a:off x="8678336" y="3772191"/>
              <a:ext cx="822960" cy="822960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B6C0">
                      <a:lumMod val="75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63%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87003D7-AF70-A287-879D-A9A43037718B}"/>
                </a:ext>
              </a:extLst>
            </p:cNvPr>
            <p:cNvSpPr/>
            <p:nvPr/>
          </p:nvSpPr>
          <p:spPr>
            <a:xfrm>
              <a:off x="5273040" y="5884889"/>
              <a:ext cx="822960" cy="822960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B6C0">
                      <a:lumMod val="75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75%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0A80FA6-7746-5463-33DA-9EBC0AFAF4C1}"/>
                </a:ext>
              </a:extLst>
            </p:cNvPr>
            <p:cNvSpPr/>
            <p:nvPr/>
          </p:nvSpPr>
          <p:spPr>
            <a:xfrm>
              <a:off x="3627799" y="3772191"/>
              <a:ext cx="822960" cy="822960"/>
            </a:xfrm>
            <a:prstGeom prst="ellipse">
              <a:avLst/>
            </a:prstGeom>
            <a:ln>
              <a:solidFill>
                <a:schemeClr val="accent2"/>
              </a:solidFill>
            </a:ln>
            <a:effectLst>
              <a:glow rad="139700">
                <a:schemeClr val="accent3">
                  <a:lumMod val="40000"/>
                  <a:lumOff val="60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B6C0">
                      <a:lumMod val="75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91%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640DFD8-E373-EB7C-3819-C64981F5186D}"/>
                </a:ext>
              </a:extLst>
            </p:cNvPr>
            <p:cNvSpPr/>
            <p:nvPr/>
          </p:nvSpPr>
          <p:spPr>
            <a:xfrm>
              <a:off x="7137403" y="612432"/>
              <a:ext cx="822960" cy="822960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58B6C0">
                      <a:lumMod val="75000"/>
                    </a:srgbClr>
                  </a:solidFill>
                  <a:effectLst/>
                  <a:uLnTx/>
                  <a:uFillTx/>
                  <a:latin typeface="Franklin Gothic Medium Cond" panose="020B0606030402020204" pitchFamily="34" charset="0"/>
                  <a:ea typeface="+mn-ea"/>
                  <a:cs typeface="+mn-cs"/>
                </a:rPr>
                <a:t>72%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E0F7A2F2-77C5-478F-863D-1D9655DE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09" y="231819"/>
            <a:ext cx="8042557" cy="76854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HPV-Associated Cancers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3593D8-A0E1-4F2E-8D92-735A30B30233}"/>
              </a:ext>
            </a:extLst>
          </p:cNvPr>
          <p:cNvSpPr txBox="1"/>
          <p:nvPr/>
        </p:nvSpPr>
        <p:spPr>
          <a:xfrm>
            <a:off x="250833" y="2418970"/>
            <a:ext cx="32206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246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HPV vaccine</a:t>
            </a:r>
          </a:p>
          <a:p>
            <a:pPr algn="ctr"/>
            <a:r>
              <a:rPr lang="en-US" sz="2800" b="1" dirty="0">
                <a:solidFill>
                  <a:srgbClr val="246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protects against ALL 6 of these cancers!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A9DC4E-CDAB-4BFB-B733-B1B9B4E8CD0D}"/>
              </a:ext>
            </a:extLst>
          </p:cNvPr>
          <p:cNvSpPr/>
          <p:nvPr/>
        </p:nvSpPr>
        <p:spPr>
          <a:xfrm flipV="1">
            <a:off x="435017" y="945367"/>
            <a:ext cx="5398224" cy="80652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A8B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F5FB2-15EF-A8B4-04E1-35CF12001A00}"/>
              </a:ext>
            </a:extLst>
          </p:cNvPr>
          <p:cNvSpPr txBox="1"/>
          <p:nvPr/>
        </p:nvSpPr>
        <p:spPr>
          <a:xfrm>
            <a:off x="250833" y="6362871"/>
            <a:ext cx="6363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www.cdc.gov</a:t>
            </a:r>
            <a:r>
              <a:rPr lang="en-US" dirty="0"/>
              <a:t>/cancer/</a:t>
            </a:r>
            <a:r>
              <a:rPr lang="en-US" dirty="0" err="1"/>
              <a:t>hpv</a:t>
            </a:r>
            <a:r>
              <a:rPr lang="en-US" dirty="0"/>
              <a:t>/</a:t>
            </a:r>
            <a:r>
              <a:rPr lang="en-US" dirty="0" err="1"/>
              <a:t>cases.html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4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31AD7-BC4C-D8EA-63D3-06D3F6CCB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5F873-E11D-3D2D-C3B0-A61D861A0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04" y="1649380"/>
            <a:ext cx="11005262" cy="4690220"/>
          </a:xfrm>
        </p:spPr>
        <p:txBody>
          <a:bodyPr>
            <a:noAutofit/>
          </a:bodyPr>
          <a:lstStyle/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information 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 concerns/concerns about side effects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provider recommendation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trust in the health care system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needed or necessary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83147-1F27-37B0-47E5-AA3CB9BAC4B6}"/>
              </a:ext>
            </a:extLst>
          </p:cNvPr>
          <p:cNvSpPr txBox="1"/>
          <p:nvPr/>
        </p:nvSpPr>
        <p:spPr>
          <a:xfrm>
            <a:off x="291754" y="395443"/>
            <a:ext cx="1111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Barriers to HPV Vaccination  among Parents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A9D4E-DF0C-604F-AC02-6DE0AAC18C75}"/>
              </a:ext>
            </a:extLst>
          </p:cNvPr>
          <p:cNvSpPr/>
          <p:nvPr/>
        </p:nvSpPr>
        <p:spPr>
          <a:xfrm flipV="1">
            <a:off x="753385" y="1258462"/>
            <a:ext cx="5058836" cy="80652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A8BA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EC8D0B3-15B7-95AD-472C-50153C20A5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35" y="6085057"/>
            <a:ext cx="1191186" cy="613461"/>
          </a:xfrm>
          <a:prstGeom prst="rect">
            <a:avLst/>
          </a:prstGeom>
          <a:noFill/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4803965-485D-77CF-4B88-6BC36D6E399A}"/>
              </a:ext>
            </a:extLst>
          </p:cNvPr>
          <p:cNvSpPr txBox="1">
            <a:spLocks/>
          </p:cNvSpPr>
          <p:nvPr/>
        </p:nvSpPr>
        <p:spPr bwMode="auto">
          <a:xfrm>
            <a:off x="272016" y="6392769"/>
            <a:ext cx="8000114" cy="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A5F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Agana-Norman et al, 2024; Amboree &amp;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Darkoh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494BA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itchFamily="34" charset="0"/>
              </a:rPr>
              <a:t>, 2021; Sonawane et al.,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042E3E-15AA-9096-CC70-933F06AFE1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577" y="1753351"/>
            <a:ext cx="5026423" cy="335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2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43677-DF1F-FEAC-D023-2426A252F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C9F3C2-5A4E-62CC-4B8A-885AFBC8D6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3" b="5084"/>
          <a:stretch/>
        </p:blipFill>
        <p:spPr>
          <a:xfrm rot="10800000">
            <a:off x="9894660" y="0"/>
            <a:ext cx="2297340" cy="2061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B6171-D707-74BA-8255-541B2D7A6D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3" b="5084"/>
          <a:stretch/>
        </p:blipFill>
        <p:spPr>
          <a:xfrm>
            <a:off x="0" y="4796411"/>
            <a:ext cx="2297340" cy="20615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4A4CBB-CD76-D1E1-B804-3A5D2D942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7" y="150545"/>
            <a:ext cx="9406754" cy="106949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child/adolescent between the ages of 9 and 18 can get the HPV vaccine in Alabama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2732B-AE32-AD42-6EA4-FAFF51DF1E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7352" y="1617675"/>
            <a:ext cx="10005848" cy="112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health insurance plans cover HPV vaccination and it not part of your deductible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433A79-460A-418D-CFB4-8A29A992F01A}"/>
              </a:ext>
            </a:extLst>
          </p:cNvPr>
          <p:cNvSpPr txBox="1"/>
          <p:nvPr/>
        </p:nvSpPr>
        <p:spPr>
          <a:xfrm>
            <a:off x="4390612" y="2888656"/>
            <a:ext cx="74440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Vaccines for Children (VFC) program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provides FREE HPV vaccination for uninsured boys and girls between the 9 and 18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81D4236-A1B2-A191-C689-E74E1EEEEA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35" y="6074547"/>
            <a:ext cx="1191186" cy="613461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EB4DF8-E1DE-72D0-537A-1456F3A88F23}"/>
              </a:ext>
            </a:extLst>
          </p:cNvPr>
          <p:cNvSpPr/>
          <p:nvPr/>
        </p:nvSpPr>
        <p:spPr>
          <a:xfrm>
            <a:off x="717419" y="1386684"/>
            <a:ext cx="7639245" cy="113930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6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C93C55-24F6-8021-08CC-04FFD61C02C1}"/>
              </a:ext>
            </a:extLst>
          </p:cNvPr>
          <p:cNvSpPr txBox="1"/>
          <p:nvPr/>
        </p:nvSpPr>
        <p:spPr>
          <a:xfrm>
            <a:off x="4876801" y="5131385"/>
            <a:ext cx="5578862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about contact your child/adolescent medical provider or the local county health department.</a:t>
            </a:r>
          </a:p>
        </p:txBody>
      </p:sp>
      <p:pic>
        <p:nvPicPr>
          <p:cNvPr id="12" name="Picture 11" descr="A group of colorful circles with letters and text&#10;&#10;AI-generated content may be incorrect.">
            <a:extLst>
              <a:ext uri="{FF2B5EF4-FFF2-40B4-BE49-F238E27FC236}">
                <a16:creationId xmlns:a16="http://schemas.microsoft.com/office/drawing/2014/main" id="{5AD029FA-4EAD-4D35-2AA0-CC5791C9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52" y="2638603"/>
            <a:ext cx="3783724" cy="238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6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83ECFD-7378-15B0-1DA3-487EF46D7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90" y="1071122"/>
            <a:ext cx="5003800" cy="5310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E1E3FD-9C19-7127-01EE-5A2659F4F6FC}"/>
              </a:ext>
            </a:extLst>
          </p:cNvPr>
          <p:cNvSpPr/>
          <p:nvPr/>
        </p:nvSpPr>
        <p:spPr>
          <a:xfrm>
            <a:off x="899886" y="1857829"/>
            <a:ext cx="2235200" cy="188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C2BB9-149A-EF0A-37FB-0FBDD5DC5962}"/>
              </a:ext>
            </a:extLst>
          </p:cNvPr>
          <p:cNvSpPr txBox="1"/>
          <p:nvPr/>
        </p:nvSpPr>
        <p:spPr>
          <a:xfrm>
            <a:off x="1120594" y="1835389"/>
            <a:ext cx="67551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Cervical Cancer Screening	</a:t>
            </a:r>
            <a:endParaRPr lang="en-US" sz="6000" dirty="0">
              <a:latin typeface="+mj-lt"/>
            </a:endParaRPr>
          </a:p>
        </p:txBody>
      </p:sp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CBC9592-4F84-5594-7013-300C5B844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35" y="6074547"/>
            <a:ext cx="1191186" cy="613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2670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2: Screening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31B848E9-37BC-4012-8231-9B63DF83C85E}"/>
              </a:ext>
            </a:extLst>
          </p:cNvPr>
          <p:cNvSpPr txBox="1">
            <a:spLocks/>
          </p:cNvSpPr>
          <p:nvPr/>
        </p:nvSpPr>
        <p:spPr>
          <a:xfrm>
            <a:off x="677334" y="1748715"/>
            <a:ext cx="8596668" cy="2518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 Screened regularly beginning age 21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Screening may be every 3-5 years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9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your doctor about the HPV/Pap Co-test</a:t>
            </a:r>
          </a:p>
          <a:p>
            <a:pPr marL="1257300" lvl="1" indent="-857250"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 test: 60% effective</a:t>
            </a:r>
          </a:p>
          <a:p>
            <a:pPr marL="1257300" lvl="1" indent="-857250"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Co-test (Pap &amp; HPV test): 98-99% effective</a:t>
            </a:r>
          </a:p>
          <a:p>
            <a:pPr lvl="1" indent="-342900">
              <a:buClrTx/>
              <a:buSzPct val="100000"/>
              <a:buFont typeface="Wingdings" panose="05000000000000000000" pitchFamily="2" charset="2"/>
              <a:buChar char="§"/>
            </a:pPr>
            <a:endParaRPr lang="en-US" sz="2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C10302-42CC-4F51-A503-A227320C63B4}"/>
              </a:ext>
            </a:extLst>
          </p:cNvPr>
          <p:cNvSpPr/>
          <p:nvPr/>
        </p:nvSpPr>
        <p:spPr>
          <a:xfrm flipV="1">
            <a:off x="753385" y="1353052"/>
            <a:ext cx="7441632" cy="80652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A8B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58E10-4C04-4F95-84BC-DDCF1DA19BF9}"/>
              </a:ext>
            </a:extLst>
          </p:cNvPr>
          <p:cNvSpPr txBox="1"/>
          <p:nvPr/>
        </p:nvSpPr>
        <p:spPr>
          <a:xfrm>
            <a:off x="753385" y="5524123"/>
            <a:ext cx="920704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purpose of cervical cancer screening is to detect changes BEFORE it turns into cancer and thus PREVENTING the disease.</a:t>
            </a:r>
          </a:p>
        </p:txBody>
      </p: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2E8CF24-A2F8-430A-B205-968B1D6FD8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35" y="6074547"/>
            <a:ext cx="1191186" cy="613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3630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1749" y="126119"/>
            <a:ext cx="10520841" cy="76537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is Screening?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738" y="4488882"/>
            <a:ext cx="2806262" cy="233917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406" y="1328345"/>
            <a:ext cx="10994746" cy="3785652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Doctor Do During a Screening?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tiny brush is introduced through the vagina to get a sample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sample is examined in a laboratory to see if there is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HPV, pre-cancer, or cancer cells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there is a finding, your doctor may recommend further follow-up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Difference Between the HPV test, Pap Test and Co-testing?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 test: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 for HPV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 test: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 for changes in the cells (pre-cancer/cancer)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Co-testing: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 for HPV &amp; changes in the cells (both)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105BF-2F7E-83E2-0123-E67AF97DF025}"/>
              </a:ext>
            </a:extLst>
          </p:cNvPr>
          <p:cNvSpPr txBox="1"/>
          <p:nvPr/>
        </p:nvSpPr>
        <p:spPr>
          <a:xfrm>
            <a:off x="711687" y="5427638"/>
            <a:ext cx="8674051" cy="461665"/>
          </a:xfrm>
          <a:prstGeom prst="rect">
            <a:avLst/>
          </a:prstGeom>
          <a:solidFill>
            <a:srgbClr val="B7E2D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Ask you health care provider what test he/she is performing.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79CB3D-51EA-4A07-AFC7-CC95046CC2C2}"/>
              </a:ext>
            </a:extLst>
          </p:cNvPr>
          <p:cNvSpPr/>
          <p:nvPr/>
        </p:nvSpPr>
        <p:spPr>
          <a:xfrm>
            <a:off x="431749" y="969411"/>
            <a:ext cx="5664251" cy="142407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A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2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A2C9-8011-476C-AE50-FF73B893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04" y="1649380"/>
            <a:ext cx="11005262" cy="4690220"/>
          </a:xfrm>
        </p:spPr>
        <p:txBody>
          <a:bodyPr>
            <a:noAutofit/>
          </a:bodyPr>
          <a:lstStyle/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Limited knowledge that HPV causes cervical cancer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awareness that cervical cancer can be prevented 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perceived risk 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Fear of results 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Competing priorities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knowing where to go 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Lack of awareness of no-cost screening at the local department 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Concerns about lack of confidentiality (small towns)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Think it is too expensive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BDEA6-37A3-46F9-88E7-ECD55ADB7F86}"/>
              </a:ext>
            </a:extLst>
          </p:cNvPr>
          <p:cNvSpPr txBox="1"/>
          <p:nvPr/>
        </p:nvSpPr>
        <p:spPr>
          <a:xfrm>
            <a:off x="674863" y="518400"/>
            <a:ext cx="5768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Barriers to Screening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00A283-6AC4-42D7-93EA-82F58CF2F5C0}"/>
              </a:ext>
            </a:extLst>
          </p:cNvPr>
          <p:cNvSpPr/>
          <p:nvPr/>
        </p:nvSpPr>
        <p:spPr>
          <a:xfrm flipV="1">
            <a:off x="753385" y="1258462"/>
            <a:ext cx="5058836" cy="80652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A8BA"/>
              </a:solidFill>
            </a:endParaRPr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2369815-C8F4-47DB-86F5-B0AD622583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35" y="6085057"/>
            <a:ext cx="1191186" cy="613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389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F187CD-A392-7CB5-2269-30C2CCF320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3" b="5084"/>
          <a:stretch/>
        </p:blipFill>
        <p:spPr>
          <a:xfrm rot="10800000">
            <a:off x="9894660" y="0"/>
            <a:ext cx="2297340" cy="2061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187CD-A392-7CB5-2269-30C2CCF320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3" b="5084"/>
          <a:stretch/>
        </p:blipFill>
        <p:spPr>
          <a:xfrm>
            <a:off x="0" y="4796411"/>
            <a:ext cx="2297340" cy="20615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2666" y="670621"/>
            <a:ext cx="10636465" cy="76854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Everyone can get screened!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71458" y="1752149"/>
            <a:ext cx="11049084" cy="112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health insurance plans cover cervical cancer screening and it not part of your deductible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29E7E-7014-5800-8971-E94FF4930B0B}"/>
              </a:ext>
            </a:extLst>
          </p:cNvPr>
          <p:cNvSpPr txBox="1"/>
          <p:nvPr/>
        </p:nvSpPr>
        <p:spPr>
          <a:xfrm>
            <a:off x="2297340" y="2936997"/>
            <a:ext cx="91838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1567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Alabama Breast and Cervical Cancer Early Detection Program (ABCCEDP)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provides FREE breast and cervical cancer screening and follow-up for low-income and uninsured women </a:t>
            </a:r>
          </a:p>
          <a:p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11946E-F010-E138-7FBD-70DE8CA232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20" y="3131858"/>
            <a:ext cx="1569293" cy="1280602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CBC9592-4F84-5594-7013-300C5B8446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35" y="6074547"/>
            <a:ext cx="1191186" cy="613461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506EE9-B663-23F1-7482-7BD15DC59DA6}"/>
              </a:ext>
            </a:extLst>
          </p:cNvPr>
          <p:cNvSpPr/>
          <p:nvPr/>
        </p:nvSpPr>
        <p:spPr>
          <a:xfrm>
            <a:off x="717419" y="1386684"/>
            <a:ext cx="7639245" cy="113930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6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918294-745C-1D3F-6456-3744178446FC}"/>
              </a:ext>
            </a:extLst>
          </p:cNvPr>
          <p:cNvSpPr txBox="1"/>
          <p:nvPr/>
        </p:nvSpPr>
        <p:spPr>
          <a:xfrm>
            <a:off x="2297340" y="4539057"/>
            <a:ext cx="8273936" cy="120032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about free screenings, contact ABCCEDP toll-free at 1-877-252-3324 or contact your local county health department.</a:t>
            </a:r>
          </a:p>
        </p:txBody>
      </p:sp>
    </p:spTree>
    <p:extLst>
      <p:ext uri="{BB962C8B-B14F-4D97-AF65-F5344CB8AC3E}">
        <p14:creationId xmlns:p14="http://schemas.microsoft.com/office/powerpoint/2010/main" val="593837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83ECFD-7378-15B0-1DA3-487EF46D7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90" y="773922"/>
            <a:ext cx="5003800" cy="53101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E1E3FD-9C19-7127-01EE-5A2659F4F6FC}"/>
              </a:ext>
            </a:extLst>
          </p:cNvPr>
          <p:cNvSpPr/>
          <p:nvPr/>
        </p:nvSpPr>
        <p:spPr>
          <a:xfrm>
            <a:off x="899886" y="1857829"/>
            <a:ext cx="2235200" cy="1886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C2BB9-149A-EF0A-37FB-0FBDD5DC5962}"/>
              </a:ext>
            </a:extLst>
          </p:cNvPr>
          <p:cNvSpPr txBox="1"/>
          <p:nvPr/>
        </p:nvSpPr>
        <p:spPr>
          <a:xfrm>
            <a:off x="510993" y="1583141"/>
            <a:ext cx="74348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Cervical Cancer Follow-up/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Treatment	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Demi"/>
              <a:ea typeface="+mn-ea"/>
              <a:cs typeface="+mn-cs"/>
            </a:endParaRPr>
          </a:p>
        </p:txBody>
      </p:sp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CBC9592-4F84-5594-7013-300C5B844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35" y="6074547"/>
            <a:ext cx="1191186" cy="613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67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13;p40">
            <a:extLst>
              <a:ext uri="{FF2B5EF4-FFF2-40B4-BE49-F238E27FC236}">
                <a16:creationId xmlns:a16="http://schemas.microsoft.com/office/drawing/2014/main" id="{B79C754A-531B-3ADB-7E16-3B3C98F38B34}"/>
              </a:ext>
            </a:extLst>
          </p:cNvPr>
          <p:cNvSpPr txBox="1"/>
          <p:nvPr/>
        </p:nvSpPr>
        <p:spPr>
          <a:xfrm>
            <a:off x="8341420" y="5330230"/>
            <a:ext cx="2892584" cy="971937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endParaRPr lang="en" sz="2000" b="1" dirty="0">
              <a:solidFill>
                <a:schemeClr val="bg1"/>
              </a:solidFill>
              <a:ea typeface="Source Sans Pro"/>
              <a:cs typeface="Source Sans Pro"/>
              <a:sym typeface="Source Sans Pro"/>
            </a:endParaRPr>
          </a:p>
          <a:p>
            <a:pPr algn="ctr"/>
            <a:r>
              <a:rPr lang="en" sz="2000" b="1" dirty="0">
                <a:solidFill>
                  <a:schemeClr val="bg1"/>
                </a:solidFill>
                <a:ea typeface="Source Sans Pro"/>
                <a:cs typeface="Source Sans Pro"/>
                <a:sym typeface="Source Sans Pro"/>
              </a:rPr>
              <a:t>How can you help eliminate cervical cancer in Alabama?</a:t>
            </a:r>
            <a:endParaRPr sz="1600" dirty="0">
              <a:solidFill>
                <a:schemeClr val="bg1"/>
              </a:solidFill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" name="Picture 1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1D09D3C-79D8-0488-4EF1-0758DA56BD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491" y="6087395"/>
            <a:ext cx="1191186" cy="613461"/>
          </a:xfrm>
          <a:prstGeom prst="rect">
            <a:avLst/>
          </a:prstGeom>
          <a:noFill/>
        </p:spPr>
      </p:pic>
      <p:sp>
        <p:nvSpPr>
          <p:cNvPr id="791" name="Google Shape;791;p40"/>
          <p:cNvSpPr txBox="1">
            <a:spLocks noGrp="1"/>
          </p:cNvSpPr>
          <p:nvPr>
            <p:ph type="title"/>
          </p:nvPr>
        </p:nvSpPr>
        <p:spPr>
          <a:xfrm>
            <a:off x="297402" y="223869"/>
            <a:ext cx="11104682" cy="854952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3733" dirty="0">
                <a:latin typeface="Arial" panose="020B0604020202020204" pitchFamily="34" charset="0"/>
                <a:cs typeface="Arial" panose="020B0604020202020204" pitchFamily="34" charset="0"/>
              </a:rPr>
              <a:t>ROADMAP for today</a:t>
            </a:r>
          </a:p>
        </p:txBody>
      </p:sp>
      <p:sp>
        <p:nvSpPr>
          <p:cNvPr id="33" name="Google Shape;813;p40">
            <a:extLst>
              <a:ext uri="{FF2B5EF4-FFF2-40B4-BE49-F238E27FC236}">
                <a16:creationId xmlns:a16="http://schemas.microsoft.com/office/drawing/2014/main" id="{222CD941-AB3F-CA40-9C76-4E0FA2719C49}"/>
              </a:ext>
            </a:extLst>
          </p:cNvPr>
          <p:cNvSpPr txBox="1"/>
          <p:nvPr/>
        </p:nvSpPr>
        <p:spPr>
          <a:xfrm>
            <a:off x="2539463" y="5245157"/>
            <a:ext cx="2738970" cy="971937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a typeface="Source Sans Pro"/>
                <a:cs typeface="Source Sans Pro"/>
                <a:sym typeface="Source Sans Pro"/>
              </a:rPr>
              <a:t>Cervical cancer is closer to home than we think.</a:t>
            </a:r>
            <a:endParaRPr lang="en" sz="2000" dirty="0">
              <a:solidFill>
                <a:schemeClr val="bg1"/>
              </a:solidFill>
              <a:ea typeface="Source Sans Pro"/>
              <a:cs typeface="Source Sans Pro"/>
              <a:sym typeface="Source Sans Pro"/>
            </a:endParaRPr>
          </a:p>
          <a:p>
            <a:pPr algn="ctr"/>
            <a:endParaRPr sz="1600" dirty="0">
              <a:solidFill>
                <a:schemeClr val="bg1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Google Shape;813;p40">
            <a:extLst>
              <a:ext uri="{FF2B5EF4-FFF2-40B4-BE49-F238E27FC236}">
                <a16:creationId xmlns:a16="http://schemas.microsoft.com/office/drawing/2014/main" id="{C18935B2-A0D2-B507-9158-D6EBF7CCD7CC}"/>
              </a:ext>
            </a:extLst>
          </p:cNvPr>
          <p:cNvSpPr txBox="1"/>
          <p:nvPr/>
        </p:nvSpPr>
        <p:spPr>
          <a:xfrm>
            <a:off x="5666805" y="5325246"/>
            <a:ext cx="2286243" cy="971937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Source Sans Pro"/>
                <a:cs typeface="Source Sans Pro"/>
                <a:sym typeface="Source Sans Pro"/>
              </a:rPr>
              <a:t>Who should get the HPV vaccine?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a typeface="Source Sans Pro"/>
                <a:cs typeface="Source Sans Pro"/>
                <a:sym typeface="Source Sans Pro"/>
              </a:rPr>
              <a:t> </a:t>
            </a:r>
            <a:endParaRPr sz="2000" b="1" dirty="0">
              <a:solidFill>
                <a:schemeClr val="bg1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" name="Google Shape;813;p40">
            <a:extLst>
              <a:ext uri="{FF2B5EF4-FFF2-40B4-BE49-F238E27FC236}">
                <a16:creationId xmlns:a16="http://schemas.microsoft.com/office/drawing/2014/main" id="{DD798E27-2FEE-1048-A235-C114BFC9C791}"/>
              </a:ext>
            </a:extLst>
          </p:cNvPr>
          <p:cNvSpPr txBox="1"/>
          <p:nvPr/>
        </p:nvSpPr>
        <p:spPr>
          <a:xfrm>
            <a:off x="416819" y="1250843"/>
            <a:ext cx="2971576" cy="1019497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a typeface="Source Sans Pro"/>
                <a:cs typeface="Source Sans Pro"/>
                <a:sym typeface="Source Sans Pro"/>
              </a:rPr>
              <a:t>What is cervical cancer and who is at risk?</a:t>
            </a:r>
          </a:p>
          <a:p>
            <a:pPr algn="ctr"/>
            <a:endParaRPr sz="1600" dirty="0">
              <a:solidFill>
                <a:schemeClr val="bg1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Google Shape;813;p40">
            <a:extLst>
              <a:ext uri="{FF2B5EF4-FFF2-40B4-BE49-F238E27FC236}">
                <a16:creationId xmlns:a16="http://schemas.microsoft.com/office/drawing/2014/main" id="{C6A4F6B2-A078-F3B2-6166-EDB252795A5D}"/>
              </a:ext>
            </a:extLst>
          </p:cNvPr>
          <p:cNvSpPr txBox="1"/>
          <p:nvPr/>
        </p:nvSpPr>
        <p:spPr>
          <a:xfrm>
            <a:off x="3766218" y="1000317"/>
            <a:ext cx="3538708" cy="1282901"/>
          </a:xfrm>
          <a:prstGeom prst="rect">
            <a:avLst/>
          </a:prstGeom>
          <a:noFill/>
          <a:ln w="28575"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a typeface="Source Sans Pro"/>
                <a:cs typeface="Source Sans Pro"/>
                <a:sym typeface="Source Sans Pro"/>
              </a:rPr>
              <a:t>What causes cervical cancer and </a:t>
            </a:r>
            <a:r>
              <a:rPr lang="en-US" sz="2000" b="1" dirty="0">
                <a:solidFill>
                  <a:schemeClr val="bg1"/>
                </a:solidFill>
                <a:ea typeface="Source Sans Pro"/>
                <a:cs typeface="Source Sans Pro"/>
                <a:sym typeface="Source Sans Pro"/>
              </a:rPr>
              <a:t>How can we PREVENT cervical cancer?</a:t>
            </a:r>
            <a:endParaRPr sz="1600" dirty="0">
              <a:solidFill>
                <a:schemeClr val="bg1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" name="Google Shape;793;p40">
            <a:extLst>
              <a:ext uri="{FF2B5EF4-FFF2-40B4-BE49-F238E27FC236}">
                <a16:creationId xmlns:a16="http://schemas.microsoft.com/office/drawing/2014/main" id="{41D03EDC-3F01-4A56-B3CC-0665B5432048}"/>
              </a:ext>
            </a:extLst>
          </p:cNvPr>
          <p:cNvSpPr/>
          <p:nvPr/>
        </p:nvSpPr>
        <p:spPr>
          <a:xfrm>
            <a:off x="0" y="3161372"/>
            <a:ext cx="12192000" cy="1348057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794;p40">
            <a:extLst>
              <a:ext uri="{FF2B5EF4-FFF2-40B4-BE49-F238E27FC236}">
                <a16:creationId xmlns:a16="http://schemas.microsoft.com/office/drawing/2014/main" id="{D10127D2-41B6-4C4E-884D-01DE55A4D2B1}"/>
              </a:ext>
            </a:extLst>
          </p:cNvPr>
          <p:cNvSpPr/>
          <p:nvPr/>
        </p:nvSpPr>
        <p:spPr>
          <a:xfrm>
            <a:off x="0" y="3161372"/>
            <a:ext cx="12192000" cy="1348057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795;p40">
            <a:extLst>
              <a:ext uri="{FF2B5EF4-FFF2-40B4-BE49-F238E27FC236}">
                <a16:creationId xmlns:a16="http://schemas.microsoft.com/office/drawing/2014/main" id="{FEC79520-06B6-4697-86F4-F05CB4F80D75}"/>
              </a:ext>
            </a:extLst>
          </p:cNvPr>
          <p:cNvGrpSpPr/>
          <p:nvPr/>
        </p:nvGrpSpPr>
        <p:grpSpPr>
          <a:xfrm>
            <a:off x="2360681" y="2285078"/>
            <a:ext cx="631200" cy="631200"/>
            <a:chOff x="1786339" y="1703401"/>
            <a:chExt cx="473400" cy="473400"/>
          </a:xfrm>
        </p:grpSpPr>
        <p:sp>
          <p:nvSpPr>
            <p:cNvPr id="36" name="Google Shape;796;p40">
              <a:extLst>
                <a:ext uri="{FF2B5EF4-FFF2-40B4-BE49-F238E27FC236}">
                  <a16:creationId xmlns:a16="http://schemas.microsoft.com/office/drawing/2014/main" id="{9E5EEBE6-77E9-4A33-9F30-18A05B6E0154}"/>
                </a:ext>
              </a:extLst>
            </p:cNvPr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7" name="Google Shape;797;p40">
              <a:extLst>
                <a:ext uri="{FF2B5EF4-FFF2-40B4-BE49-F238E27FC236}">
                  <a16:creationId xmlns:a16="http://schemas.microsoft.com/office/drawing/2014/main" id="{35216DBE-571C-4262-BE2A-3FC83CA0907B}"/>
                </a:ext>
              </a:extLst>
            </p:cNvPr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800" b="1" dirty="0">
                  <a:solidFill>
                    <a:schemeClr val="bg2">
                      <a:lumMod val="50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  <a:endParaRPr sz="800" b="1" dirty="0">
                <a:solidFill>
                  <a:schemeClr val="bg2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38" name="Google Shape;798;p40">
            <a:extLst>
              <a:ext uri="{FF2B5EF4-FFF2-40B4-BE49-F238E27FC236}">
                <a16:creationId xmlns:a16="http://schemas.microsoft.com/office/drawing/2014/main" id="{8600E4A2-B84D-4695-A289-766579215825}"/>
              </a:ext>
            </a:extLst>
          </p:cNvPr>
          <p:cNvGrpSpPr/>
          <p:nvPr/>
        </p:nvGrpSpPr>
        <p:grpSpPr>
          <a:xfrm>
            <a:off x="5103342" y="2271201"/>
            <a:ext cx="631200" cy="631200"/>
            <a:chOff x="3814414" y="1703401"/>
            <a:chExt cx="473400" cy="473400"/>
          </a:xfrm>
        </p:grpSpPr>
        <p:sp>
          <p:nvSpPr>
            <p:cNvPr id="39" name="Google Shape;799;p40">
              <a:extLst>
                <a:ext uri="{FF2B5EF4-FFF2-40B4-BE49-F238E27FC236}">
                  <a16:creationId xmlns:a16="http://schemas.microsoft.com/office/drawing/2014/main" id="{48F9836A-EB16-4B1C-841B-3B638C98A24D}"/>
                </a:ext>
              </a:extLst>
            </p:cNvPr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rgbClr val="1AC1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" name="Google Shape;800;p40">
              <a:extLst>
                <a:ext uri="{FF2B5EF4-FFF2-40B4-BE49-F238E27FC236}">
                  <a16:creationId xmlns:a16="http://schemas.microsoft.com/office/drawing/2014/main" id="{E013A379-6E3F-4BF2-88C1-AA3A0FBE5593}"/>
                </a:ext>
              </a:extLst>
            </p:cNvPr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800" b="1" dirty="0">
                  <a:solidFill>
                    <a:schemeClr val="bg2">
                      <a:lumMod val="50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</a:t>
              </a:r>
              <a:endParaRPr sz="800" b="1" dirty="0">
                <a:solidFill>
                  <a:schemeClr val="bg2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1" name="Google Shape;801;p40">
            <a:extLst>
              <a:ext uri="{FF2B5EF4-FFF2-40B4-BE49-F238E27FC236}">
                <a16:creationId xmlns:a16="http://schemas.microsoft.com/office/drawing/2014/main" id="{818E331C-6F99-4463-B694-5141297A39B1}"/>
              </a:ext>
            </a:extLst>
          </p:cNvPr>
          <p:cNvGrpSpPr/>
          <p:nvPr/>
        </p:nvGrpSpPr>
        <p:grpSpPr>
          <a:xfrm>
            <a:off x="7852094" y="2270340"/>
            <a:ext cx="631200" cy="631200"/>
            <a:chOff x="5842489" y="1703401"/>
            <a:chExt cx="473400" cy="473400"/>
          </a:xfrm>
        </p:grpSpPr>
        <p:sp>
          <p:nvSpPr>
            <p:cNvPr id="42" name="Google Shape;802;p40">
              <a:extLst>
                <a:ext uri="{FF2B5EF4-FFF2-40B4-BE49-F238E27FC236}">
                  <a16:creationId xmlns:a16="http://schemas.microsoft.com/office/drawing/2014/main" id="{57ED90F7-FDDB-47C0-AE18-097D0F3F9959}"/>
                </a:ext>
              </a:extLst>
            </p:cNvPr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" name="Google Shape;803;p40">
              <a:extLst>
                <a:ext uri="{FF2B5EF4-FFF2-40B4-BE49-F238E27FC236}">
                  <a16:creationId xmlns:a16="http://schemas.microsoft.com/office/drawing/2014/main" id="{482A45F2-2F85-4135-A16F-23FC14EFF1A0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800" b="1" dirty="0">
                  <a:solidFill>
                    <a:schemeClr val="bg2">
                      <a:lumMod val="50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5</a:t>
              </a:r>
              <a:endParaRPr sz="800" b="1" dirty="0">
                <a:solidFill>
                  <a:schemeClr val="bg2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4" name="Google Shape;807;p40">
            <a:extLst>
              <a:ext uri="{FF2B5EF4-FFF2-40B4-BE49-F238E27FC236}">
                <a16:creationId xmlns:a16="http://schemas.microsoft.com/office/drawing/2014/main" id="{548201DA-0F33-4BA5-8004-62252C498DD9}"/>
              </a:ext>
            </a:extLst>
          </p:cNvPr>
          <p:cNvGrpSpPr/>
          <p:nvPr/>
        </p:nvGrpSpPr>
        <p:grpSpPr>
          <a:xfrm>
            <a:off x="6470318" y="4647652"/>
            <a:ext cx="631200" cy="631200"/>
            <a:chOff x="4852739" y="3576300"/>
            <a:chExt cx="473400" cy="473400"/>
          </a:xfrm>
        </p:grpSpPr>
        <p:sp>
          <p:nvSpPr>
            <p:cNvPr id="45" name="Google Shape;808;p40">
              <a:extLst>
                <a:ext uri="{FF2B5EF4-FFF2-40B4-BE49-F238E27FC236}">
                  <a16:creationId xmlns:a16="http://schemas.microsoft.com/office/drawing/2014/main" id="{11DD7D9E-DC3C-41EC-9D4E-B9469EF59BE2}"/>
                </a:ext>
              </a:extLst>
            </p:cNvPr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" name="Google Shape;809;p40">
              <a:extLst>
                <a:ext uri="{FF2B5EF4-FFF2-40B4-BE49-F238E27FC236}">
                  <a16:creationId xmlns:a16="http://schemas.microsoft.com/office/drawing/2014/main" id="{64C513F1-4FA3-40B6-814A-8C2A5E1F8CA1}"/>
                </a:ext>
              </a:extLst>
            </p:cNvPr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-US" sz="800" b="1" dirty="0">
                  <a:solidFill>
                    <a:schemeClr val="bg2">
                      <a:lumMod val="50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</a:t>
              </a:r>
              <a:endParaRPr sz="800" b="1" dirty="0">
                <a:solidFill>
                  <a:schemeClr val="bg2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7" name="Google Shape;810;p40">
            <a:extLst>
              <a:ext uri="{FF2B5EF4-FFF2-40B4-BE49-F238E27FC236}">
                <a16:creationId xmlns:a16="http://schemas.microsoft.com/office/drawing/2014/main" id="{2F6B43F1-6369-493E-8C1F-CA90DEBDD093}"/>
              </a:ext>
            </a:extLst>
          </p:cNvPr>
          <p:cNvGrpSpPr/>
          <p:nvPr/>
        </p:nvGrpSpPr>
        <p:grpSpPr>
          <a:xfrm>
            <a:off x="3766218" y="4687736"/>
            <a:ext cx="631200" cy="631200"/>
            <a:chOff x="2824664" y="3576300"/>
            <a:chExt cx="473400" cy="473400"/>
          </a:xfrm>
        </p:grpSpPr>
        <p:sp>
          <p:nvSpPr>
            <p:cNvPr id="48" name="Google Shape;811;p40">
              <a:extLst>
                <a:ext uri="{FF2B5EF4-FFF2-40B4-BE49-F238E27FC236}">
                  <a16:creationId xmlns:a16="http://schemas.microsoft.com/office/drawing/2014/main" id="{09D62786-1B58-40C6-B6A7-6B895732D822}"/>
                </a:ext>
              </a:extLst>
            </p:cNvPr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9" name="Google Shape;812;p40">
              <a:extLst>
                <a:ext uri="{FF2B5EF4-FFF2-40B4-BE49-F238E27FC236}">
                  <a16:creationId xmlns:a16="http://schemas.microsoft.com/office/drawing/2014/main" id="{ACD24933-7383-44B3-B524-1A5BDCD68127}"/>
                </a:ext>
              </a:extLst>
            </p:cNvPr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800" b="1" dirty="0">
                  <a:solidFill>
                    <a:schemeClr val="bg2">
                      <a:lumMod val="50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endParaRPr sz="800" b="1" dirty="0">
                <a:solidFill>
                  <a:schemeClr val="bg2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50" name="Google Shape;801;p40">
            <a:extLst>
              <a:ext uri="{FF2B5EF4-FFF2-40B4-BE49-F238E27FC236}">
                <a16:creationId xmlns:a16="http://schemas.microsoft.com/office/drawing/2014/main" id="{37E7460E-611A-40B5-B92C-5C33CE9A3174}"/>
              </a:ext>
            </a:extLst>
          </p:cNvPr>
          <p:cNvGrpSpPr/>
          <p:nvPr/>
        </p:nvGrpSpPr>
        <p:grpSpPr>
          <a:xfrm>
            <a:off x="9264332" y="4607072"/>
            <a:ext cx="631200" cy="631200"/>
            <a:chOff x="5842489" y="1703401"/>
            <a:chExt cx="473400" cy="473400"/>
          </a:xfrm>
        </p:grpSpPr>
        <p:sp>
          <p:nvSpPr>
            <p:cNvPr id="51" name="Google Shape;802;p40">
              <a:extLst>
                <a:ext uri="{FF2B5EF4-FFF2-40B4-BE49-F238E27FC236}">
                  <a16:creationId xmlns:a16="http://schemas.microsoft.com/office/drawing/2014/main" id="{D28F4F9D-F121-4362-A034-9F318F3A6BD9}"/>
                </a:ext>
              </a:extLst>
            </p:cNvPr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2" name="Google Shape;803;p40">
              <a:extLst>
                <a:ext uri="{FF2B5EF4-FFF2-40B4-BE49-F238E27FC236}">
                  <a16:creationId xmlns:a16="http://schemas.microsoft.com/office/drawing/2014/main" id="{E3A84D84-EF63-4A15-A505-D2F350855F5F}"/>
                </a:ext>
              </a:extLst>
            </p:cNvPr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en" sz="800" dirty="0">
                  <a:solidFill>
                    <a:schemeClr val="bg2">
                      <a:lumMod val="50000"/>
                    </a:schemeClr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</a:t>
              </a:r>
              <a:endParaRPr sz="800" dirty="0">
                <a:solidFill>
                  <a:schemeClr val="bg2">
                    <a:lumMod val="50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" name="Google Shape;813;p40">
            <a:extLst>
              <a:ext uri="{FF2B5EF4-FFF2-40B4-BE49-F238E27FC236}">
                <a16:creationId xmlns:a16="http://schemas.microsoft.com/office/drawing/2014/main" id="{F98180C9-326D-1EE8-7AFD-08EFF0E40F80}"/>
              </a:ext>
            </a:extLst>
          </p:cNvPr>
          <p:cNvSpPr txBox="1"/>
          <p:nvPr/>
        </p:nvSpPr>
        <p:spPr>
          <a:xfrm>
            <a:off x="7538185" y="1245038"/>
            <a:ext cx="3991663" cy="1006668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ea typeface="Source Sans Pro"/>
                <a:cs typeface="Source Sans Pro"/>
                <a:sym typeface="Source Sans Pro"/>
              </a:rPr>
              <a:t>Who should get screened </a:t>
            </a:r>
          </a:p>
          <a:p>
            <a:pPr algn="ctr"/>
            <a:r>
              <a:rPr lang="en" sz="2000" b="1" dirty="0">
                <a:solidFill>
                  <a:schemeClr val="bg1"/>
                </a:solidFill>
                <a:ea typeface="Source Sans Pro"/>
                <a:cs typeface="Source Sans Pro"/>
                <a:sym typeface="Source Sans Pro"/>
              </a:rPr>
              <a:t>for cervical cancer? </a:t>
            </a:r>
          </a:p>
          <a:p>
            <a:pPr algn="ctr"/>
            <a:r>
              <a:rPr lang="en" sz="2000" b="1" dirty="0">
                <a:solidFill>
                  <a:schemeClr val="bg1"/>
                </a:solidFill>
                <a:ea typeface="Source Sans Pro"/>
                <a:cs typeface="Source Sans Pro"/>
                <a:sym typeface="Source Sans Pro"/>
              </a:rPr>
              <a:t>Why should we follow-up?</a:t>
            </a:r>
            <a:endParaRPr lang="en" sz="2000" dirty="0">
              <a:solidFill>
                <a:schemeClr val="bg1"/>
              </a:solidFill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441D841-783B-4415-AADE-DF2966FEFD97}"/>
              </a:ext>
            </a:extLst>
          </p:cNvPr>
          <p:cNvSpPr/>
          <p:nvPr/>
        </p:nvSpPr>
        <p:spPr>
          <a:xfrm>
            <a:off x="416819" y="970246"/>
            <a:ext cx="5979702" cy="104931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646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3" grpId="0"/>
      <p:bldP spid="2" grpId="0"/>
      <p:bldP spid="32" grpId="0"/>
      <p:bldP spid="3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47254"/>
            <a:ext cx="8596668" cy="917864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3: Follow-up/Treatment</a:t>
            </a:r>
            <a:b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478A348-B79A-421F-B98F-6F66B86D18AF}"/>
              </a:ext>
            </a:extLst>
          </p:cNvPr>
          <p:cNvSpPr txBox="1">
            <a:spLocks/>
          </p:cNvSpPr>
          <p:nvPr/>
        </p:nvSpPr>
        <p:spPr>
          <a:xfrm>
            <a:off x="677334" y="1770035"/>
            <a:ext cx="8596668" cy="2702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abnormal test results, go back to the doctor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Pre-cancer can be removed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Cancer can be removed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Early detection can save your life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82E821-96B3-454C-8A58-AA0048496909}"/>
              </a:ext>
            </a:extLst>
          </p:cNvPr>
          <p:cNvSpPr/>
          <p:nvPr/>
        </p:nvSpPr>
        <p:spPr>
          <a:xfrm>
            <a:off x="753384" y="1339112"/>
            <a:ext cx="6866615" cy="126005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A8BA"/>
              </a:solidFill>
            </a:endParaRPr>
          </a:p>
        </p:txBody>
      </p:sp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DA50C4C-10C3-41D0-AC87-A497BC7437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35" y="6074547"/>
            <a:ext cx="1191186" cy="613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00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2796" y="399393"/>
            <a:ext cx="9073356" cy="1090533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Understanding the Cervical Cancer Screening Results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32796" y="1993032"/>
            <a:ext cx="6298692" cy="446557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Positive results do not mean the woman has cancer. Remember that screening can detect changes BEFORE it turns into cancer!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 is very important that women follow up and follow the provider’s recommendations, which can be something as simple just watching the changes over time.</a:t>
            </a:r>
          </a:p>
        </p:txBody>
      </p:sp>
      <p:pic>
        <p:nvPicPr>
          <p:cNvPr id="14" name="Picture 1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CBC9592-4F84-5594-7013-300C5B8446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35" y="6074547"/>
            <a:ext cx="1191186" cy="613461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1334" y="2715289"/>
            <a:ext cx="3177401" cy="21651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272DBA-7C12-4D9A-8EBB-122892020683}"/>
              </a:ext>
            </a:extLst>
          </p:cNvPr>
          <p:cNvSpPr/>
          <p:nvPr/>
        </p:nvSpPr>
        <p:spPr>
          <a:xfrm>
            <a:off x="732796" y="1552413"/>
            <a:ext cx="8106405" cy="126005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A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05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2A2C9-8011-476C-AE50-FF73B893A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803" y="1652287"/>
            <a:ext cx="9150880" cy="4243585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 41% adhere to appointment and get follow/up treatment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Believe cancer is a death sentence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Didn’t realize the purpose of screening or the importance of follow-up/treatment</a:t>
            </a:r>
          </a:p>
          <a:p>
            <a:pPr lvl="1">
              <a:buClrTx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BDEA6-37A3-46F9-88E7-ECD55ADB7F86}"/>
              </a:ext>
            </a:extLst>
          </p:cNvPr>
          <p:cNvSpPr txBox="1"/>
          <p:nvPr/>
        </p:nvSpPr>
        <p:spPr>
          <a:xfrm>
            <a:off x="672662" y="579017"/>
            <a:ext cx="8273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Barriers to Follow-Up/Treatment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099EF08-0488-4890-B7A3-F578DFD5661C}"/>
              </a:ext>
            </a:extLst>
          </p:cNvPr>
          <p:cNvSpPr/>
          <p:nvPr/>
        </p:nvSpPr>
        <p:spPr>
          <a:xfrm flipV="1">
            <a:off x="781395" y="1296685"/>
            <a:ext cx="7802036" cy="52211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A8BA"/>
              </a:solidFill>
            </a:endParaRPr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F958EC2-067D-4163-B98E-BA6FDE7A45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35" y="6074547"/>
            <a:ext cx="1191186" cy="613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032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A6B7C-7220-0338-EA38-7DB06DFAA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949712D-40E4-3D6A-2E57-33F7B778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28" y="328992"/>
            <a:ext cx="11048905" cy="6108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OPERATION WIPE OUT?</a:t>
            </a:r>
          </a:p>
        </p:txBody>
      </p:sp>
      <p:pic>
        <p:nvPicPr>
          <p:cNvPr id="18" name="Picture 1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C3C0A2E-293E-A0C9-DE47-4D58E1CCA1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35" y="6074547"/>
            <a:ext cx="1191186" cy="613461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7AD96C-3C90-19EA-A965-70521EFF7765}"/>
              </a:ext>
            </a:extLst>
          </p:cNvPr>
          <p:cNvSpPr txBox="1"/>
          <p:nvPr/>
        </p:nvSpPr>
        <p:spPr>
          <a:xfrm>
            <a:off x="315827" y="1082201"/>
            <a:ext cx="11048906" cy="461665"/>
          </a:xfrm>
          <a:prstGeom prst="rect">
            <a:avLst/>
          </a:prstGeom>
          <a:solidFill>
            <a:srgbClr val="B7E2DB"/>
          </a:solidFill>
          <a:ln w="38100">
            <a:solidFill>
              <a:srgbClr val="B7E2D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Statewide effort to eliminate cervical cancer as a public health problem </a:t>
            </a:r>
          </a:p>
        </p:txBody>
      </p:sp>
      <p:pic>
        <p:nvPicPr>
          <p:cNvPr id="4" name="Picture 3" descr="A diagram of a vaccine&#10;&#10;AI-generated content may be incorrect.">
            <a:extLst>
              <a:ext uri="{FF2B5EF4-FFF2-40B4-BE49-F238E27FC236}">
                <a16:creationId xmlns:a16="http://schemas.microsoft.com/office/drawing/2014/main" id="{13C513A3-E11B-92D1-A3CD-D677519CC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5005" y="1602132"/>
            <a:ext cx="6290550" cy="4368009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4037C1F-5485-2983-088E-8AD0009734BD}"/>
              </a:ext>
            </a:extLst>
          </p:cNvPr>
          <p:cNvSpPr txBox="1">
            <a:spLocks/>
          </p:cNvSpPr>
          <p:nvPr/>
        </p:nvSpPr>
        <p:spPr>
          <a:xfrm>
            <a:off x="3177438" y="5798904"/>
            <a:ext cx="5325684" cy="796164"/>
          </a:xfrm>
          <a:prstGeom prst="rect">
            <a:avLst/>
          </a:prstGeom>
          <a:solidFill>
            <a:srgbClr val="B7E2DB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 baseline="0">
                <a:solidFill>
                  <a:srgbClr val="00808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Alabama continues to be the 1</a:t>
            </a:r>
            <a:r>
              <a:rPr lang="en-US" sz="20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only State in the nation to announce such a plan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59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97666" y="480306"/>
            <a:ext cx="11048907" cy="6108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EVERYONE can play a role…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D5966C-1F15-46F6-BC79-5817E43ED5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520" y="1501356"/>
            <a:ext cx="4517480" cy="3367824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52955" y="1516587"/>
            <a:ext cx="7098196" cy="3625463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Get the HPV vaccine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your children and encourage others to do the same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Get screened regularly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cervical cancer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Follow-up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if your screening shows any changes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Spread the word </a:t>
            </a:r>
          </a:p>
        </p:txBody>
      </p:sp>
      <p:pic>
        <p:nvPicPr>
          <p:cNvPr id="18" name="Picture 1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CBC9592-4F84-5594-7013-300C5B8446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35" y="6074547"/>
            <a:ext cx="1191186" cy="613461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F08F086-4BAA-D736-3736-0BC37E7E3E31}"/>
              </a:ext>
            </a:extLst>
          </p:cNvPr>
          <p:cNvSpPr txBox="1"/>
          <p:nvPr/>
        </p:nvSpPr>
        <p:spPr>
          <a:xfrm>
            <a:off x="2794817" y="5414920"/>
            <a:ext cx="7614732" cy="954107"/>
          </a:xfrm>
          <a:prstGeom prst="rect">
            <a:avLst/>
          </a:prstGeom>
          <a:solidFill>
            <a:srgbClr val="B7E2DB"/>
          </a:solidFill>
          <a:ln w="38100">
            <a:solidFill>
              <a:srgbClr val="B7E2D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Let’s make the dream of eliminating cervical cancer a reality!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76903D-FE94-4176-94C5-3353FA6767EF}"/>
              </a:ext>
            </a:extLst>
          </p:cNvPr>
          <p:cNvSpPr/>
          <p:nvPr/>
        </p:nvSpPr>
        <p:spPr>
          <a:xfrm>
            <a:off x="697665" y="1200481"/>
            <a:ext cx="7332233" cy="113930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6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93460" y="654498"/>
            <a:ext cx="6834653" cy="6108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More Information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49E36B-1803-02C8-C9D9-9D949C8713FE}"/>
              </a:ext>
            </a:extLst>
          </p:cNvPr>
          <p:cNvSpPr txBox="1"/>
          <p:nvPr/>
        </p:nvSpPr>
        <p:spPr>
          <a:xfrm>
            <a:off x="982781" y="1708036"/>
            <a:ext cx="73322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</a:t>
            </a:r>
          </a:p>
          <a:p>
            <a:r>
              <a:rPr lang="en-US" sz="2400" dirty="0">
                <a:solidFill>
                  <a:srgbClr val="1FA8B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www.operationwipeout.org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</a:t>
            </a:r>
          </a:p>
          <a:p>
            <a:endParaRPr lang="en-US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 (@Operation WIPE OUT):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 tooltip="https://www.facebook.com/operationwipeout"/>
              </a:rPr>
              <a:t>https://www.facebook.com/operationwipeout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 (@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operationwipeoutal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 tooltip="https://www.instagram.com/operationwipeoutal/"/>
              </a:rPr>
              <a:t>https://www.instagram.com/operationwipeoutal/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(@OpWipeOutAL):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 tooltip="https://x.com/OpWipeOutAL"/>
              </a:rPr>
              <a:t>https://x.com/OpWipeOutAL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D281E5D-CD04-E685-F9DB-D28D52B277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6008" y="2364828"/>
            <a:ext cx="3483019" cy="30839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1D1ADC-F95C-45A9-88EA-9DEBC335C3BF}"/>
              </a:ext>
            </a:extLst>
          </p:cNvPr>
          <p:cNvSpPr/>
          <p:nvPr/>
        </p:nvSpPr>
        <p:spPr>
          <a:xfrm>
            <a:off x="1093460" y="1352996"/>
            <a:ext cx="7332233" cy="113930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646A"/>
              </a:solidFill>
            </a:endParaRPr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A173062-A1B0-4769-9876-A9004B4301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35" y="6074547"/>
            <a:ext cx="1191186" cy="613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87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37FC992-E947-269D-C975-893E92F09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491" y="1373282"/>
            <a:ext cx="6132239" cy="409988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9CC67-F8D3-1A51-60EC-7ADE14B6C4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6470" y="1820692"/>
            <a:ext cx="5405351" cy="2795232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itchFamily="2" charset="2"/>
              </a:rPr>
              <a:t>Cervical cancer happens when abnormal cells begin to grow in the cervix.</a:t>
            </a:r>
          </a:p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itchFamily="2" charset="2"/>
              </a:rPr>
              <a:t>It is a very slow cancer that takes years to develop.</a:t>
            </a:r>
          </a:p>
          <a:p>
            <a:pPr marL="342900" indent="-342900"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Symbol" pitchFamily="2" charset="2"/>
              </a:rPr>
              <a:t>Most of the time, women with cervical cancer do not have any symptoms.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Symbol" pitchFamily="2" charset="2"/>
            </a:endParaRPr>
          </a:p>
          <a:p>
            <a:pPr marL="342900" indent="-342900">
              <a:buClr>
                <a:schemeClr val="bg1"/>
              </a:buClr>
              <a:buSzPct val="125000"/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Symbol" pitchFamily="2" charset="2"/>
            </a:endParaRPr>
          </a:p>
          <a:p>
            <a:pPr marL="342900" indent="-342900">
              <a:buClr>
                <a:schemeClr val="bg1"/>
              </a:buClr>
              <a:buSzPct val="125000"/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sym typeface="Symbol" pitchFamily="2" charset="2"/>
            </a:endParaRPr>
          </a:p>
          <a:p>
            <a:pPr marL="342900" indent="-342900">
              <a:buClr>
                <a:schemeClr val="bg1"/>
              </a:buClr>
              <a:buSzPct val="125000"/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627CF-8333-C9F5-DABA-B09A0F028F50}"/>
              </a:ext>
            </a:extLst>
          </p:cNvPr>
          <p:cNvSpPr txBox="1">
            <a:spLocks/>
          </p:cNvSpPr>
          <p:nvPr/>
        </p:nvSpPr>
        <p:spPr>
          <a:xfrm>
            <a:off x="190018" y="1093076"/>
            <a:ext cx="8622593" cy="5775434"/>
          </a:xfrm>
          <a:prstGeom prst="rect">
            <a:avLst/>
          </a:prstGeom>
        </p:spPr>
        <p:txBody>
          <a:bodyPr>
            <a:norm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24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Proxima Nova Rg" panose="02000506030000020004" pitchFamily="50" charset="0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87E6E6A-AB49-1735-6392-FDDC1C38FE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063" y="5990729"/>
            <a:ext cx="1191186" cy="613461"/>
          </a:xfrm>
          <a:prstGeom prst="rect">
            <a:avLst/>
          </a:prstGeom>
          <a:noFill/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6FE4F90-BD42-6334-6FCA-C085792F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489778"/>
            <a:ext cx="6576029" cy="6108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cervical cancer?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C9EBEC-269C-7376-D6A6-573D4ECD0EC6}"/>
              </a:ext>
            </a:extLst>
          </p:cNvPr>
          <p:cNvSpPr/>
          <p:nvPr/>
        </p:nvSpPr>
        <p:spPr>
          <a:xfrm>
            <a:off x="964023" y="1210793"/>
            <a:ext cx="5979702" cy="104931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6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0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723A138-9575-4E29-B2E5-8B3C15D4246A}"/>
              </a:ext>
            </a:extLst>
          </p:cNvPr>
          <p:cNvSpPr/>
          <p:nvPr/>
        </p:nvSpPr>
        <p:spPr>
          <a:xfrm>
            <a:off x="1286034" y="2382646"/>
            <a:ext cx="2886356" cy="2862015"/>
          </a:xfrm>
          <a:prstGeom prst="rect">
            <a:avLst/>
          </a:prstGeom>
          <a:solidFill>
            <a:schemeClr val="tx1"/>
          </a:solidFill>
          <a:ln w="28575"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E0971A-9D46-4E43-4EED-668D28139F50}"/>
              </a:ext>
            </a:extLst>
          </p:cNvPr>
          <p:cNvSpPr txBox="1"/>
          <p:nvPr/>
        </p:nvSpPr>
        <p:spPr>
          <a:xfrm>
            <a:off x="1493343" y="3413998"/>
            <a:ext cx="2471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cervical cancers are associated with </a:t>
            </a:r>
            <a:r>
              <a:rPr lang="en-US" sz="2400" dirty="0">
                <a:ln w="0"/>
                <a:solidFill>
                  <a:srgbClr val="1FA8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HPV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papilloma virus, a sexually transmitted infection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89D08E14-223E-E467-D815-CDB616F5E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45" y="600356"/>
            <a:ext cx="10560777" cy="6108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is main cause of cervical cancer?</a:t>
            </a:r>
          </a:p>
        </p:txBody>
      </p:sp>
      <p:pic>
        <p:nvPicPr>
          <p:cNvPr id="24" name="Picture 2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0E4D4D1-B58B-AB64-E914-AB413F332E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063" y="5990729"/>
            <a:ext cx="1191186" cy="61346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6A2EE-B000-5F68-AF17-35DED404A276}"/>
              </a:ext>
            </a:extLst>
          </p:cNvPr>
          <p:cNvSpPr txBox="1"/>
          <p:nvPr/>
        </p:nvSpPr>
        <p:spPr>
          <a:xfrm>
            <a:off x="1956892" y="2395310"/>
            <a:ext cx="2102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0"/>
                <a:solidFill>
                  <a:srgbClr val="1FA8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229143-F31D-96DF-9875-592CD4879F78}"/>
              </a:ext>
            </a:extLst>
          </p:cNvPr>
          <p:cNvSpPr txBox="1"/>
          <p:nvPr/>
        </p:nvSpPr>
        <p:spPr>
          <a:xfrm>
            <a:off x="3008147" y="5816303"/>
            <a:ext cx="7164474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 a lot of other cancers, cervical cancer does not have anything to do with family history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1AA670-3CF1-4743-9196-0170CD99315F}"/>
              </a:ext>
            </a:extLst>
          </p:cNvPr>
          <p:cNvSpPr txBox="1"/>
          <p:nvPr/>
        </p:nvSpPr>
        <p:spPr>
          <a:xfrm>
            <a:off x="7041931" y="1222320"/>
            <a:ext cx="3531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FA8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HPV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E4C1A537-F870-4044-8A0E-DEB86E4B6290}"/>
              </a:ext>
            </a:extLst>
          </p:cNvPr>
          <p:cNvSpPr/>
          <p:nvPr/>
        </p:nvSpPr>
        <p:spPr>
          <a:xfrm>
            <a:off x="674345" y="1428081"/>
            <a:ext cx="6133322" cy="570354"/>
          </a:xfrm>
          <a:prstGeom prst="rightArrow">
            <a:avLst/>
          </a:prstGeom>
          <a:solidFill>
            <a:srgbClr val="1FA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C9D6AEE-ED2F-4E4A-A03F-B708FCD51A9F}"/>
              </a:ext>
            </a:extLst>
          </p:cNvPr>
          <p:cNvSpPr/>
          <p:nvPr/>
        </p:nvSpPr>
        <p:spPr>
          <a:xfrm>
            <a:off x="7949576" y="2385803"/>
            <a:ext cx="2886356" cy="2852570"/>
          </a:xfrm>
          <a:prstGeom prst="rect">
            <a:avLst/>
          </a:prstGeom>
          <a:solidFill>
            <a:schemeClr val="tx1"/>
          </a:solidFill>
          <a:ln w="28575"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D8D095-4A1F-4EC0-8568-6BD4DE60A535}"/>
              </a:ext>
            </a:extLst>
          </p:cNvPr>
          <p:cNvSpPr/>
          <p:nvPr/>
        </p:nvSpPr>
        <p:spPr>
          <a:xfrm>
            <a:off x="4602045" y="2391053"/>
            <a:ext cx="2886356" cy="2853608"/>
          </a:xfrm>
          <a:prstGeom prst="rect">
            <a:avLst/>
          </a:prstGeom>
          <a:solidFill>
            <a:schemeClr val="tx1"/>
          </a:solidFill>
          <a:ln w="28575"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DE8363-3B45-B225-2796-F40E853734AA}"/>
              </a:ext>
            </a:extLst>
          </p:cNvPr>
          <p:cNvSpPr txBox="1"/>
          <p:nvPr/>
        </p:nvSpPr>
        <p:spPr>
          <a:xfrm>
            <a:off x="4738200" y="3391714"/>
            <a:ext cx="26455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rgbClr val="1FA8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HPV</a:t>
            </a:r>
            <a:r>
              <a:rPr 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extremely common, nearly all sexually active individuals will get the virus at some point in their lives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C4EFE9-700F-F452-7C99-E17271F9DBAB}"/>
              </a:ext>
            </a:extLst>
          </p:cNvPr>
          <p:cNvGrpSpPr/>
          <p:nvPr/>
        </p:nvGrpSpPr>
        <p:grpSpPr>
          <a:xfrm>
            <a:off x="5093136" y="2501770"/>
            <a:ext cx="1904174" cy="838200"/>
            <a:chOff x="4803146" y="1924678"/>
            <a:chExt cx="2007595" cy="1038134"/>
          </a:xfrm>
        </p:grpSpPr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B4180C3-2799-E7B2-8CB4-F93C91976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6188" y="2040941"/>
              <a:ext cx="838199" cy="8381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7382DCC-9A2B-3C6D-8533-EB715D69E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4803146" y="1938128"/>
              <a:ext cx="426085" cy="8382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D3E617-8681-1BB6-C345-133A2AF54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5641352" y="1990512"/>
              <a:ext cx="426085" cy="838200"/>
            </a:xfrm>
            <a:prstGeom prst="rect">
              <a:avLst/>
            </a:prstGeom>
          </p:spPr>
        </p:pic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7EBC473-7BDB-B113-B01E-B1E68C526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21229" y="1924678"/>
              <a:ext cx="838199" cy="838199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0043311-12A3-03CB-C410-27FCEED76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6384656" y="2124612"/>
              <a:ext cx="426085" cy="83820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686C344-A053-7399-1A0D-52F0916F1AD0}"/>
              </a:ext>
            </a:extLst>
          </p:cNvPr>
          <p:cNvSpPr txBox="1"/>
          <p:nvPr/>
        </p:nvSpPr>
        <p:spPr>
          <a:xfrm>
            <a:off x="7949576" y="3386814"/>
            <a:ext cx="2886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HPV infection will clear up on its own. The infection will persist only in a small number of women, putting them at risk for HPV-related cancers.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AA1DA-2414-13DF-304F-5BEEEFFC5B8F}"/>
              </a:ext>
            </a:extLst>
          </p:cNvPr>
          <p:cNvSpPr txBox="1"/>
          <p:nvPr/>
        </p:nvSpPr>
        <p:spPr>
          <a:xfrm>
            <a:off x="8545431" y="2406588"/>
            <a:ext cx="2102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0"/>
                <a:solidFill>
                  <a:srgbClr val="1FA8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299521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CE5751C-1B09-4330-A036-17D1AD1985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107" y="1576520"/>
            <a:ext cx="3674341" cy="2711669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9EDF5E-03B2-1024-9271-C22D0B5213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3" b="5084"/>
          <a:stretch/>
        </p:blipFill>
        <p:spPr>
          <a:xfrm rot="10800000">
            <a:off x="9894660" y="-31531"/>
            <a:ext cx="2297340" cy="2061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B7F93D-4FB8-DEE7-FD2A-8A5BEF2425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3" b="5084"/>
          <a:stretch/>
        </p:blipFill>
        <p:spPr>
          <a:xfrm>
            <a:off x="0" y="4796411"/>
            <a:ext cx="2297340" cy="206158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686C344-A053-7399-1A0D-52F0916F1AD0}"/>
              </a:ext>
            </a:extLst>
          </p:cNvPr>
          <p:cNvSpPr txBox="1"/>
          <p:nvPr/>
        </p:nvSpPr>
        <p:spPr>
          <a:xfrm>
            <a:off x="6406555" y="4434622"/>
            <a:ext cx="3764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Cervical cancer can be </a:t>
            </a:r>
            <a:r>
              <a:rPr lang="en-US" sz="2800" b="1" dirty="0">
                <a:ln w="0"/>
                <a:solidFill>
                  <a:srgbClr val="1FA8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ELIMINATED</a:t>
            </a:r>
            <a:endParaRPr lang="en-US" sz="2800" b="1" dirty="0">
              <a:solidFill>
                <a:srgbClr val="1FA8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92F4C-4B80-9583-DACC-62CE85C5E811}"/>
              </a:ext>
            </a:extLst>
          </p:cNvPr>
          <p:cNvSpPr txBox="1"/>
          <p:nvPr/>
        </p:nvSpPr>
        <p:spPr>
          <a:xfrm>
            <a:off x="1168809" y="4434622"/>
            <a:ext cx="39497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Alabama has </a:t>
            </a:r>
            <a:r>
              <a:rPr lang="en-US" sz="2800" dirty="0">
                <a:ln w="0"/>
                <a:solidFill>
                  <a:srgbClr val="1FA8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one of the highest death rates 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28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cervical cancer in the United States.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7320D0D-3851-8807-D382-FF03894D2DCB}"/>
              </a:ext>
            </a:extLst>
          </p:cNvPr>
          <p:cNvSpPr>
            <a:spLocks noChangeArrowheads="1"/>
          </p:cNvSpPr>
          <p:nvPr/>
        </p:nvSpPr>
        <p:spPr bwMode="auto">
          <a:xfrm rot="13164098">
            <a:off x="3719693" y="3466492"/>
            <a:ext cx="833103" cy="17227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11B9301-7EE0-6AD6-2603-0262876FCE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3063" y="5990729"/>
            <a:ext cx="1191186" cy="613461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6C05B5A-F56E-FE1B-DAB6-6983E2EE6395}"/>
              </a:ext>
            </a:extLst>
          </p:cNvPr>
          <p:cNvSpPr txBox="1">
            <a:spLocks/>
          </p:cNvSpPr>
          <p:nvPr/>
        </p:nvSpPr>
        <p:spPr>
          <a:xfrm>
            <a:off x="6310550" y="724071"/>
            <a:ext cx="4079591" cy="4231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The GOOD news</a:t>
            </a:r>
            <a:endParaRPr lang="en-US" sz="3600" dirty="0">
              <a:ln w="13462">
                <a:solidFill>
                  <a:srgbClr val="FFC000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159760-7CDD-45F9-BCA9-7470FFBF89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9617" y="1576520"/>
            <a:ext cx="4502721" cy="252350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50FCFE-1E86-45A9-8A35-89864E1E822C}"/>
              </a:ext>
            </a:extLst>
          </p:cNvPr>
          <p:cNvSpPr/>
          <p:nvPr/>
        </p:nvSpPr>
        <p:spPr>
          <a:xfrm>
            <a:off x="1124013" y="1190942"/>
            <a:ext cx="3994530" cy="107971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646A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6027CD-776D-4A0D-B203-B7F7B205318A}"/>
              </a:ext>
            </a:extLst>
          </p:cNvPr>
          <p:cNvSpPr/>
          <p:nvPr/>
        </p:nvSpPr>
        <p:spPr>
          <a:xfrm>
            <a:off x="6310843" y="1196202"/>
            <a:ext cx="3994530" cy="102711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646A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18D4994-86CB-445F-B45C-001868DA6BC8}"/>
              </a:ext>
            </a:extLst>
          </p:cNvPr>
          <p:cNvSpPr txBox="1">
            <a:spLocks/>
          </p:cNvSpPr>
          <p:nvPr/>
        </p:nvSpPr>
        <p:spPr>
          <a:xfrm>
            <a:off x="1249837" y="729331"/>
            <a:ext cx="4079591" cy="423149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The BAD news</a:t>
            </a:r>
            <a:endParaRPr lang="en-US" sz="3600" dirty="0">
              <a:ln w="13462">
                <a:solidFill>
                  <a:srgbClr val="FFC000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0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0E0971A-9D46-4E43-4EED-668D28139F50}"/>
              </a:ext>
            </a:extLst>
          </p:cNvPr>
          <p:cNvSpPr txBox="1"/>
          <p:nvPr/>
        </p:nvSpPr>
        <p:spPr>
          <a:xfrm>
            <a:off x="559268" y="3733077"/>
            <a:ext cx="3087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n w="0"/>
                <a:solidFill>
                  <a:srgbClr val="1FA8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VACCINATE</a:t>
            </a:r>
            <a:endParaRPr lang="en-US" b="1" dirty="0">
              <a:ln w="0"/>
              <a:solidFill>
                <a:srgbClr val="1FA8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Vaccinate your children against HPV infection. </a:t>
            </a:r>
          </a:p>
          <a:p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HPV vaccine is for boys and girls.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86C344-A053-7399-1A0D-52F0916F1AD0}"/>
              </a:ext>
            </a:extLst>
          </p:cNvPr>
          <p:cNvSpPr txBox="1"/>
          <p:nvPr/>
        </p:nvSpPr>
        <p:spPr>
          <a:xfrm>
            <a:off x="7575304" y="3779243"/>
            <a:ext cx="4490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rgbClr val="1FA8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FOLLOW-UP/TREATMENT</a:t>
            </a:r>
            <a:endParaRPr lang="en-US" b="1" dirty="0">
              <a:ln w="0"/>
              <a:solidFill>
                <a:srgbClr val="1FA8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with your health care provider if your HPV/Pap test is abnormal and/or you are asked to come back to the clinic for additional tests.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2D728B-C1F4-43CF-4329-5C209F9915F0}"/>
              </a:ext>
            </a:extLst>
          </p:cNvPr>
          <p:cNvSpPr txBox="1"/>
          <p:nvPr/>
        </p:nvSpPr>
        <p:spPr>
          <a:xfrm>
            <a:off x="4111403" y="3779243"/>
            <a:ext cx="30494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rgbClr val="1FA8B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SCREEN</a:t>
            </a:r>
            <a:endParaRPr lang="en-US" b="1" dirty="0">
              <a:ln w="0"/>
              <a:solidFill>
                <a:srgbClr val="1FA8B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n w="0"/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regular screening with the HPV/Pap test for cervical cancer beginning at age 21.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506EE9-B663-23F1-7482-7BD15DC59DA6}"/>
              </a:ext>
            </a:extLst>
          </p:cNvPr>
          <p:cNvSpPr/>
          <p:nvPr/>
        </p:nvSpPr>
        <p:spPr>
          <a:xfrm>
            <a:off x="618660" y="1029426"/>
            <a:ext cx="6150002" cy="101293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A8BA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C091EA-1CAE-8277-14CC-704C19581E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53" b="5084"/>
          <a:stretch/>
        </p:blipFill>
        <p:spPr>
          <a:xfrm rot="10800000">
            <a:off x="9894660" y="0"/>
            <a:ext cx="2297340" cy="20615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2551" y="1535893"/>
            <a:ext cx="3471547" cy="203515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52" y="1510852"/>
            <a:ext cx="3052736" cy="203515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113" y="1518756"/>
            <a:ext cx="3049422" cy="203515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2" name="Picture 1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DCA179B-4F7E-4398-359F-172911B0C0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850" y="6074547"/>
            <a:ext cx="1191186" cy="61346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9268" y="186452"/>
            <a:ext cx="10484062" cy="76854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Three Simple Steps …</a:t>
            </a:r>
          </a:p>
        </p:txBody>
      </p:sp>
    </p:spTree>
    <p:extLst>
      <p:ext uri="{BB962C8B-B14F-4D97-AF65-F5344CB8AC3E}">
        <p14:creationId xmlns:p14="http://schemas.microsoft.com/office/powerpoint/2010/main" val="10069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868F39-D648-09AB-BD8F-C3044976C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86587"/>
            <a:ext cx="4675542" cy="4415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FD8B41-5F91-0016-3929-7EF0D3F36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1943" y="1129795"/>
            <a:ext cx="5239657" cy="1514019"/>
          </a:xfrm>
        </p:spPr>
        <p:txBody>
          <a:bodyPr/>
          <a:lstStyle/>
          <a:p>
            <a:r>
              <a:rPr lang="en-US" dirty="0">
                <a:latin typeface="Franklin Gothic Medium" panose="020B0603020102020204" pitchFamily="34" charset="0"/>
              </a:rPr>
              <a:t>HPV Vaccination</a:t>
            </a:r>
          </a:p>
        </p:txBody>
      </p:sp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02C2F04-2267-5F49-0833-E998117B1A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850" y="6074547"/>
            <a:ext cx="1191186" cy="613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34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20111"/>
            <a:ext cx="9833011" cy="8763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1: HPV Vaccination (Age 9-26)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6239"/>
            <a:ext cx="8596668" cy="3880773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 million adults currently infected with HPV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80% chance of infection in your lifetime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common than the common cold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HPV Vaccination is </a:t>
            </a:r>
            <a:r>
              <a:rPr lang="en-US" sz="28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safe.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HPV Vaccination </a:t>
            </a:r>
            <a:r>
              <a:rPr lang="en-US" sz="28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works.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HPV Vaccination </a:t>
            </a:r>
            <a:r>
              <a:rPr lang="en-US" sz="2800" u="sng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lasts.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86AEAC-3A09-4F5C-B475-D1E7318AD9F3}"/>
              </a:ext>
            </a:extLst>
          </p:cNvPr>
          <p:cNvSpPr/>
          <p:nvPr/>
        </p:nvSpPr>
        <p:spPr>
          <a:xfrm flipV="1">
            <a:off x="677334" y="1341499"/>
            <a:ext cx="8466666" cy="89254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A8BA"/>
              </a:solidFill>
            </a:endParaRPr>
          </a:p>
        </p:txBody>
      </p:sp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672E48F-6FAA-4897-A05D-B8F1E8B308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8735" y="6074547"/>
            <a:ext cx="1191186" cy="613461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8C9DB0-1FFA-CCA6-A956-DC76503C6C6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143" y="2606562"/>
            <a:ext cx="4798224" cy="31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6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BFF279-2182-46BA-2BB9-491F86D98E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3224171"/>
              </p:ext>
            </p:extLst>
          </p:nvPr>
        </p:nvGraphicFramePr>
        <p:xfrm>
          <a:off x="129540" y="2046136"/>
          <a:ext cx="11932920" cy="430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8C59AAC-2BE2-62FB-547E-F2790D70FDE1}"/>
              </a:ext>
            </a:extLst>
          </p:cNvPr>
          <p:cNvSpPr txBox="1"/>
          <p:nvPr/>
        </p:nvSpPr>
        <p:spPr>
          <a:xfrm>
            <a:off x="10130790" y="2767897"/>
            <a:ext cx="1931670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l"/>
            <a:r>
              <a:rPr lang="en-US" sz="1800" dirty="0">
                <a:solidFill>
                  <a:srgbClr val="4BACC6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It is covered by most health insurance plans. The Vaccines for Children (VCF) program provides vaccines for children 18 years of age &amp; younger who are eligible.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A3E50-CF56-F152-D50C-EF861D94CD2D}"/>
              </a:ext>
            </a:extLst>
          </p:cNvPr>
          <p:cNvSpPr txBox="1"/>
          <p:nvPr/>
        </p:nvSpPr>
        <p:spPr>
          <a:xfrm rot="16200000">
            <a:off x="6408969" y="3773521"/>
            <a:ext cx="22817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246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SIDE EFFECTS</a:t>
            </a:r>
          </a:p>
        </p:txBody>
      </p:sp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B16651E-E482-4F80-F2EB-C8C8FED8A5D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850" y="6074547"/>
            <a:ext cx="1191186" cy="613461"/>
          </a:xfrm>
          <a:prstGeom prst="rect">
            <a:avLst/>
          </a:prstGeom>
          <a:noFill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BA825F5-381D-BFCC-6FB2-384EBE54BE4A}"/>
              </a:ext>
            </a:extLst>
          </p:cNvPr>
          <p:cNvSpPr/>
          <p:nvPr/>
        </p:nvSpPr>
        <p:spPr>
          <a:xfrm>
            <a:off x="885916" y="1857829"/>
            <a:ext cx="2263684" cy="1589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D7AAA-F158-C0B9-0728-D0928558567D}"/>
              </a:ext>
            </a:extLst>
          </p:cNvPr>
          <p:cNvSpPr txBox="1"/>
          <p:nvPr/>
        </p:nvSpPr>
        <p:spPr>
          <a:xfrm>
            <a:off x="-234599" y="1334489"/>
            <a:ext cx="10447020" cy="52322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Frequent questions asked by parents about the HPV vaccine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0F4A71A-83E0-46CE-843C-77620B278BCC}"/>
              </a:ext>
            </a:extLst>
          </p:cNvPr>
          <p:cNvSpPr txBox="1">
            <a:spLocks/>
          </p:cNvSpPr>
          <p:nvPr/>
        </p:nvSpPr>
        <p:spPr>
          <a:xfrm>
            <a:off x="543166" y="129981"/>
            <a:ext cx="9833011" cy="8763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HPV Vaccination Facts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4DC0B5-5FAB-447D-84C0-D635B3E5E7E1}"/>
              </a:ext>
            </a:extLst>
          </p:cNvPr>
          <p:cNvSpPr/>
          <p:nvPr/>
        </p:nvSpPr>
        <p:spPr>
          <a:xfrm flipV="1">
            <a:off x="543166" y="1117836"/>
            <a:ext cx="8466666" cy="89254"/>
          </a:xfrm>
          <a:prstGeom prst="rect">
            <a:avLst/>
          </a:prstGeom>
          <a:solidFill>
            <a:srgbClr val="1FA8BA"/>
          </a:solidFill>
          <a:ln>
            <a:solidFill>
              <a:srgbClr val="1FA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FA8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17485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peout Theme">
  <a:themeElements>
    <a:clrScheme name="Custom 4">
      <a:dk1>
        <a:srgbClr val="000000"/>
      </a:dk1>
      <a:lt1>
        <a:srgbClr val="FFFFFF"/>
      </a:lt1>
      <a:dk2>
        <a:srgbClr val="E4E4E4"/>
      </a:dk2>
      <a:lt2>
        <a:srgbClr val="24646A"/>
      </a:lt2>
      <a:accent1>
        <a:srgbClr val="A9D4DB"/>
      </a:accent1>
      <a:accent2>
        <a:srgbClr val="FBE284"/>
      </a:accent2>
      <a:accent3>
        <a:srgbClr val="1FA8BA"/>
      </a:accent3>
      <a:accent4>
        <a:srgbClr val="AA5881"/>
      </a:accent4>
      <a:accent5>
        <a:srgbClr val="E06742"/>
      </a:accent5>
      <a:accent6>
        <a:srgbClr val="B7E2DB"/>
      </a:accent6>
      <a:hlink>
        <a:srgbClr val="1FA8BA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peout Theme" id="{BE93C5DC-4C9A-4A88-A3F2-CCA91E628FDF}" vid="{6BF2DC95-3B56-4CF1-8D4F-EA03B4836FF3}"/>
    </a:ext>
  </a:extLst>
</a:theme>
</file>

<file path=ppt/theme/theme2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61B96906EFEC47B1D263A3D6B277AD" ma:contentTypeVersion="14" ma:contentTypeDescription="Create a new document." ma:contentTypeScope="" ma:versionID="9d1583be83005fdfa24128a433abb7f9">
  <xsd:schema xmlns:xsd="http://www.w3.org/2001/XMLSchema" xmlns:xs="http://www.w3.org/2001/XMLSchema" xmlns:p="http://schemas.microsoft.com/office/2006/metadata/properties" xmlns:ns3="71b0d506-90e4-470b-addb-1f87510432bf" xmlns:ns4="c7572b7e-25bd-4ac4-af75-f178f188d268" targetNamespace="http://schemas.microsoft.com/office/2006/metadata/properties" ma:root="true" ma:fieldsID="9091f8cbbf7907f0fa564bb11c89ec57" ns3:_="" ns4:_="">
    <xsd:import namespace="71b0d506-90e4-470b-addb-1f87510432bf"/>
    <xsd:import namespace="c7572b7e-25bd-4ac4-af75-f178f188d2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b0d506-90e4-470b-addb-1f8751043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72b7e-25bd-4ac4-af75-f178f188d26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6B1480-4CF3-4811-A376-8E057C8A27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CDB23A-94D5-4B72-A17A-B8A2C1039BC0}">
  <ds:schemaRefs>
    <ds:schemaRef ds:uri="http://purl.org/dc/elements/1.1/"/>
    <ds:schemaRef ds:uri="http://schemas.microsoft.com/office/2006/metadata/properties"/>
    <ds:schemaRef ds:uri="http://purl.org/dc/terms/"/>
    <ds:schemaRef ds:uri="71b0d506-90e4-470b-addb-1f87510432bf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7572b7e-25bd-4ac4-af75-f178f188d26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5C8B67-977F-4A09-BB69-77CFCE9AB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b0d506-90e4-470b-addb-1f87510432bf"/>
    <ds:schemaRef ds:uri="c7572b7e-25bd-4ac4-af75-f178f188d2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Wipeout Theme</Template>
  <TotalTime>13720</TotalTime>
  <Words>1475</Words>
  <Application>Microsoft Macintosh PowerPoint</Application>
  <PresentationFormat>Widescreen</PresentationFormat>
  <Paragraphs>212</Paragraphs>
  <Slides>25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9" baseType="lpstr">
      <vt:lpstr>Arial</vt:lpstr>
      <vt:lpstr>Calibri</vt:lpstr>
      <vt:lpstr>Franklin Gothic Book</vt:lpstr>
      <vt:lpstr>Franklin Gothic Demi</vt:lpstr>
      <vt:lpstr>Franklin Gothic Medium</vt:lpstr>
      <vt:lpstr>Franklin Gothic Medium Cond</vt:lpstr>
      <vt:lpstr>Source Sans Pro</vt:lpstr>
      <vt:lpstr>Trebuchet MS</vt:lpstr>
      <vt:lpstr>Tw Cen MT</vt:lpstr>
      <vt:lpstr>Wingdings</vt:lpstr>
      <vt:lpstr>Wingdings 3</vt:lpstr>
      <vt:lpstr>Wipeout Theme</vt:lpstr>
      <vt:lpstr>Facet</vt:lpstr>
      <vt:lpstr>Circuit</vt:lpstr>
      <vt:lpstr>EXHIBIT C</vt:lpstr>
      <vt:lpstr>ROADMAP for today</vt:lpstr>
      <vt:lpstr>What is cervical cancer?</vt:lpstr>
      <vt:lpstr>What is main cause of cervical cancer?</vt:lpstr>
      <vt:lpstr>PowerPoint Presentation</vt:lpstr>
      <vt:lpstr>Three Simple Steps …</vt:lpstr>
      <vt:lpstr>HPV Vaccination</vt:lpstr>
      <vt:lpstr>Step 1: HPV Vaccination (Age 9-26)</vt:lpstr>
      <vt:lpstr>PowerPoint Presentation</vt:lpstr>
      <vt:lpstr>HPV Vaccination: Age &amp; Dose</vt:lpstr>
      <vt:lpstr>HPV-Associated Cancers</vt:lpstr>
      <vt:lpstr>PowerPoint Presentation</vt:lpstr>
      <vt:lpstr>Every child/adolescent between the ages of 9 and 18 can get the HPV vaccine in Alabama</vt:lpstr>
      <vt:lpstr>PowerPoint Presentation</vt:lpstr>
      <vt:lpstr>Step 2: Screening</vt:lpstr>
      <vt:lpstr>What is Screening?</vt:lpstr>
      <vt:lpstr>PowerPoint Presentation</vt:lpstr>
      <vt:lpstr>Everyone can get screened!</vt:lpstr>
      <vt:lpstr>PowerPoint Presentation</vt:lpstr>
      <vt:lpstr>Step 3: Follow-up/Treatment </vt:lpstr>
      <vt:lpstr>Understanding the Cervical Cancer Screening Results </vt:lpstr>
      <vt:lpstr>PowerPoint Presentation</vt:lpstr>
      <vt:lpstr>What is OPERATION WIPE OUT?</vt:lpstr>
      <vt:lpstr>EVERYONE can play a role…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Health Worker: Insights from Working Across Different Settings</dc:title>
  <dc:creator>Microsoft Office User</dc:creator>
  <cp:lastModifiedBy>Longinos, Norma</cp:lastModifiedBy>
  <cp:revision>233</cp:revision>
  <cp:lastPrinted>2021-10-13T16:34:02Z</cp:lastPrinted>
  <dcterms:created xsi:type="dcterms:W3CDTF">2019-03-01T23:20:09Z</dcterms:created>
  <dcterms:modified xsi:type="dcterms:W3CDTF">2026-03-12T21:34:25Z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0x0101005561B96906EFEC47B1D263A3D6B277AD</vt:lpwstr>
  </property>
  <property fmtid="{D5CDD505-2E9C-101B-9397-08002B2CF9AE}" pid="3" name="MSIP_Label_ae7542bc-63e5-412b-b0a0-d9586028a7d0_Enabled">
    <vt:lpwstr>true</vt:lpwstr>
  </property>
  <property fmtid="{D5CDD505-2E9C-101B-9397-08002B2CF9AE}" pid="4" name="MSIP_Label_ae7542bc-63e5-412b-b0a0-d9586028a7d0_SetDate">
    <vt:lpwstr>2025-06-06T20:44:41Z</vt:lpwstr>
  </property>
  <property fmtid="{D5CDD505-2E9C-101B-9397-08002B2CF9AE}" pid="5" name="MSIP_Label_ae7542bc-63e5-412b-b0a0-d9586028a7d0_Method">
    <vt:lpwstr>Standard</vt:lpwstr>
  </property>
  <property fmtid="{D5CDD505-2E9C-101B-9397-08002B2CF9AE}" pid="6" name="MSIP_Label_ae7542bc-63e5-412b-b0a0-d9586028a7d0_Name">
    <vt:lpwstr>Sensitive</vt:lpwstr>
  </property>
  <property fmtid="{D5CDD505-2E9C-101B-9397-08002B2CF9AE}" pid="7" name="MSIP_Label_ae7542bc-63e5-412b-b0a0-d9586028a7d0_SiteId">
    <vt:lpwstr>d8999fe4-76af-40b3-b435-1d8977abc08c</vt:lpwstr>
  </property>
  <property fmtid="{D5CDD505-2E9C-101B-9397-08002B2CF9AE}" pid="8" name="MSIP_Label_ae7542bc-63e5-412b-b0a0-d9586028a7d0_ActionId">
    <vt:lpwstr>f3525c87-dbcc-4061-a09e-9f54fcedeb89</vt:lpwstr>
  </property>
  <property fmtid="{D5CDD505-2E9C-101B-9397-08002B2CF9AE}" pid="9" name="MSIP_Label_ae7542bc-63e5-412b-b0a0-d9586028a7d0_ContentBits">
    <vt:lpwstr>0</vt:lpwstr>
  </property>
  <property fmtid="{D5CDD505-2E9C-101B-9397-08002B2CF9AE}" pid="10" name="MSIP_Label_ae7542bc-63e5-412b-b0a0-d9586028a7d0_Tag">
    <vt:lpwstr>50, 3, 0, 1</vt:lpwstr>
  </property>
</Properties>
</file>